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7"/>
  </p:notesMasterIdLst>
  <p:sldIdLst>
    <p:sldId id="256" r:id="rId5"/>
    <p:sldId id="257" r:id="rId6"/>
    <p:sldId id="271" r:id="rId7"/>
    <p:sldId id="260" r:id="rId8"/>
    <p:sldId id="269" r:id="rId9"/>
    <p:sldId id="268" r:id="rId10"/>
    <p:sldId id="270" r:id="rId11"/>
    <p:sldId id="262" r:id="rId12"/>
    <p:sldId id="258" r:id="rId13"/>
    <p:sldId id="263" r:id="rId14"/>
    <p:sldId id="274" r:id="rId15"/>
    <p:sldId id="264" r:id="rId16"/>
    <p:sldId id="276" r:id="rId17"/>
    <p:sldId id="267" r:id="rId18"/>
    <p:sldId id="265" r:id="rId19"/>
    <p:sldId id="266" r:id="rId20"/>
    <p:sldId id="277" r:id="rId21"/>
    <p:sldId id="272" r:id="rId22"/>
    <p:sldId id="279" r:id="rId23"/>
    <p:sldId id="261" r:id="rId24"/>
    <p:sldId id="273" r:id="rId25"/>
    <p:sldId id="275" r:id="rId26"/>
  </p:sldIdLst>
  <p:sldSz cx="12192000" cy="6858000"/>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11C3CA-8501-449C-99B4-B41DC770CD6E}" v="10" dt="2024-06-26T05:41:50.4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49" autoAdjust="0"/>
    <p:restoredTop sz="94660"/>
  </p:normalViewPr>
  <p:slideViewPr>
    <p:cSldViewPr snapToGrid="0">
      <p:cViewPr varScale="1">
        <p:scale>
          <a:sx n="79" d="100"/>
          <a:sy n="79" d="100"/>
        </p:scale>
        <p:origin x="84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helle Machin" userId="7d035386-197d-4a75-97f5-8c83aed463c6" providerId="ADAL" clId="{EB43E18E-9545-C641-B2EE-3EAE606A90EC}"/>
    <pc:docChg chg="modSld">
      <pc:chgData name="Michelle Machin" userId="7d035386-197d-4a75-97f5-8c83aed463c6" providerId="ADAL" clId="{EB43E18E-9545-C641-B2EE-3EAE606A90EC}" dt="2024-06-23T11:36:57.351" v="88" actId="20577"/>
      <pc:docMkLst>
        <pc:docMk/>
      </pc:docMkLst>
      <pc:sldChg chg="modNotesTx">
        <pc:chgData name="Michelle Machin" userId="7d035386-197d-4a75-97f5-8c83aed463c6" providerId="ADAL" clId="{EB43E18E-9545-C641-B2EE-3EAE606A90EC}" dt="2024-06-23T11:36:57.351" v="88" actId="20577"/>
        <pc:sldMkLst>
          <pc:docMk/>
          <pc:sldMk cId="288433335" sldId="279"/>
        </pc:sldMkLst>
      </pc:sldChg>
    </pc:docChg>
  </pc:docChgLst>
  <pc:docChgLst>
    <pc:chgData name="Michelle Machin" userId="7d035386-197d-4a75-97f5-8c83aed463c6" providerId="ADAL" clId="{7566884D-161C-4484-AF0E-EC219890748C}"/>
    <pc:docChg chg="custSel delSld modSld sldOrd">
      <pc:chgData name="Michelle Machin" userId="7d035386-197d-4a75-97f5-8c83aed463c6" providerId="ADAL" clId="{7566884D-161C-4484-AF0E-EC219890748C}" dt="2024-06-19T13:43:12.119" v="148"/>
      <pc:docMkLst>
        <pc:docMk/>
      </pc:docMkLst>
      <pc:sldChg chg="modSp mod">
        <pc:chgData name="Michelle Machin" userId="7d035386-197d-4a75-97f5-8c83aed463c6" providerId="ADAL" clId="{7566884D-161C-4484-AF0E-EC219890748C}" dt="2024-06-19T13:37:42.949" v="143" actId="1076"/>
        <pc:sldMkLst>
          <pc:docMk/>
          <pc:sldMk cId="1469671908" sldId="260"/>
        </pc:sldMkLst>
        <pc:picChg chg="mod modCrop">
          <ac:chgData name="Michelle Machin" userId="7d035386-197d-4a75-97f5-8c83aed463c6" providerId="ADAL" clId="{7566884D-161C-4484-AF0E-EC219890748C}" dt="2024-06-19T13:37:42.949" v="143" actId="1076"/>
          <ac:picMkLst>
            <pc:docMk/>
            <pc:sldMk cId="1469671908" sldId="260"/>
            <ac:picMk id="4" creationId="{00000000-0000-0000-0000-000000000000}"/>
          </ac:picMkLst>
        </pc:picChg>
      </pc:sldChg>
      <pc:sldChg chg="modSp mod ord modNotesTx">
        <pc:chgData name="Michelle Machin" userId="7d035386-197d-4a75-97f5-8c83aed463c6" providerId="ADAL" clId="{7566884D-161C-4484-AF0E-EC219890748C}" dt="2024-06-19T13:36:42.378" v="139"/>
        <pc:sldMkLst>
          <pc:docMk/>
          <pc:sldMk cId="1873439852" sldId="261"/>
        </pc:sldMkLst>
        <pc:spChg chg="mod">
          <ac:chgData name="Michelle Machin" userId="7d035386-197d-4a75-97f5-8c83aed463c6" providerId="ADAL" clId="{7566884D-161C-4484-AF0E-EC219890748C}" dt="2024-06-19T13:26:36.713" v="117" actId="20577"/>
          <ac:spMkLst>
            <pc:docMk/>
            <pc:sldMk cId="1873439852" sldId="261"/>
            <ac:spMk id="3" creationId="{00000000-0000-0000-0000-000000000000}"/>
          </ac:spMkLst>
        </pc:spChg>
      </pc:sldChg>
      <pc:sldChg chg="modSp mod">
        <pc:chgData name="Michelle Machin" userId="7d035386-197d-4a75-97f5-8c83aed463c6" providerId="ADAL" clId="{7566884D-161C-4484-AF0E-EC219890748C}" dt="2024-06-19T13:24:08.415" v="82" actId="20577"/>
        <pc:sldMkLst>
          <pc:docMk/>
          <pc:sldMk cId="1379239405" sldId="272"/>
        </pc:sldMkLst>
        <pc:spChg chg="mod">
          <ac:chgData name="Michelle Machin" userId="7d035386-197d-4a75-97f5-8c83aed463c6" providerId="ADAL" clId="{7566884D-161C-4484-AF0E-EC219890748C}" dt="2024-06-19T13:24:08.415" v="82" actId="20577"/>
          <ac:spMkLst>
            <pc:docMk/>
            <pc:sldMk cId="1379239405" sldId="272"/>
            <ac:spMk id="3" creationId="{00000000-0000-0000-0000-000000000000}"/>
          </ac:spMkLst>
        </pc:spChg>
      </pc:sldChg>
      <pc:sldChg chg="addSp delSp modSp mod modNotesTx">
        <pc:chgData name="Michelle Machin" userId="7d035386-197d-4a75-97f5-8c83aed463c6" providerId="ADAL" clId="{7566884D-161C-4484-AF0E-EC219890748C}" dt="2024-06-19T13:36:04.190" v="137" actId="14100"/>
        <pc:sldMkLst>
          <pc:docMk/>
          <pc:sldMk cId="1528102294" sldId="273"/>
        </pc:sldMkLst>
        <pc:spChg chg="add del mod">
          <ac:chgData name="Michelle Machin" userId="7d035386-197d-4a75-97f5-8c83aed463c6" providerId="ADAL" clId="{7566884D-161C-4484-AF0E-EC219890748C}" dt="2024-06-19T13:35:48.484" v="131"/>
          <ac:spMkLst>
            <pc:docMk/>
            <pc:sldMk cId="1528102294" sldId="273"/>
            <ac:spMk id="5" creationId="{9B81B570-D9D8-15DE-63B0-BC296CA03AD7}"/>
          </ac:spMkLst>
        </pc:spChg>
        <pc:picChg chg="del">
          <ac:chgData name="Michelle Machin" userId="7d035386-197d-4a75-97f5-8c83aed463c6" providerId="ADAL" clId="{7566884D-161C-4484-AF0E-EC219890748C}" dt="2024-06-19T13:28:28.326" v="120" actId="478"/>
          <ac:picMkLst>
            <pc:docMk/>
            <pc:sldMk cId="1528102294" sldId="273"/>
            <ac:picMk id="4" creationId="{00000000-0000-0000-0000-000000000000}"/>
          </ac:picMkLst>
        </pc:picChg>
        <pc:picChg chg="add del mod">
          <ac:chgData name="Michelle Machin" userId="7d035386-197d-4a75-97f5-8c83aed463c6" providerId="ADAL" clId="{7566884D-161C-4484-AF0E-EC219890748C}" dt="2024-06-19T13:31:56.288" v="127" actId="478"/>
          <ac:picMkLst>
            <pc:docMk/>
            <pc:sldMk cId="1528102294" sldId="273"/>
            <ac:picMk id="6" creationId="{F1336F5F-398A-A0AA-61B4-87079F492153}"/>
          </ac:picMkLst>
        </pc:picChg>
        <pc:picChg chg="add mod">
          <ac:chgData name="Michelle Machin" userId="7d035386-197d-4a75-97f5-8c83aed463c6" providerId="ADAL" clId="{7566884D-161C-4484-AF0E-EC219890748C}" dt="2024-06-19T13:36:04.190" v="137" actId="14100"/>
          <ac:picMkLst>
            <pc:docMk/>
            <pc:sldMk cId="1528102294" sldId="273"/>
            <ac:picMk id="9" creationId="{14093525-0F8F-5B5A-E413-39D99BB16C57}"/>
          </ac:picMkLst>
        </pc:picChg>
      </pc:sldChg>
      <pc:sldChg chg="modSp mod">
        <pc:chgData name="Michelle Machin" userId="7d035386-197d-4a75-97f5-8c83aed463c6" providerId="ADAL" clId="{7566884D-161C-4484-AF0E-EC219890748C}" dt="2024-06-19T13:19:12.766" v="64" actId="20577"/>
        <pc:sldMkLst>
          <pc:docMk/>
          <pc:sldMk cId="1017842301" sldId="275"/>
        </pc:sldMkLst>
        <pc:spChg chg="mod">
          <ac:chgData name="Michelle Machin" userId="7d035386-197d-4a75-97f5-8c83aed463c6" providerId="ADAL" clId="{7566884D-161C-4484-AF0E-EC219890748C}" dt="2024-06-19T13:19:12.766" v="64" actId="20577"/>
          <ac:spMkLst>
            <pc:docMk/>
            <pc:sldMk cId="1017842301" sldId="275"/>
            <ac:spMk id="4" creationId="{9F746EB7-F530-4A8F-888B-33B8ED1F8D81}"/>
          </ac:spMkLst>
        </pc:spChg>
      </pc:sldChg>
      <pc:sldChg chg="modSp mod">
        <pc:chgData name="Michelle Machin" userId="7d035386-197d-4a75-97f5-8c83aed463c6" providerId="ADAL" clId="{7566884D-161C-4484-AF0E-EC219890748C}" dt="2024-06-19T13:38:14.224" v="144" actId="13926"/>
        <pc:sldMkLst>
          <pc:docMk/>
          <pc:sldMk cId="23780018" sldId="276"/>
        </pc:sldMkLst>
        <pc:spChg chg="mod">
          <ac:chgData name="Michelle Machin" userId="7d035386-197d-4a75-97f5-8c83aed463c6" providerId="ADAL" clId="{7566884D-161C-4484-AF0E-EC219890748C}" dt="2024-06-19T13:38:14.224" v="144" actId="13926"/>
          <ac:spMkLst>
            <pc:docMk/>
            <pc:sldMk cId="23780018" sldId="276"/>
            <ac:spMk id="3" creationId="{0CD265C4-643B-4B05-885E-E224BD38E975}"/>
          </ac:spMkLst>
        </pc:spChg>
      </pc:sldChg>
      <pc:sldChg chg="ord">
        <pc:chgData name="Michelle Machin" userId="7d035386-197d-4a75-97f5-8c83aed463c6" providerId="ADAL" clId="{7566884D-161C-4484-AF0E-EC219890748C}" dt="2024-06-19T13:43:12.119" v="148"/>
        <pc:sldMkLst>
          <pc:docMk/>
          <pc:sldMk cId="2699440948" sldId="277"/>
        </pc:sldMkLst>
      </pc:sldChg>
      <pc:sldChg chg="del">
        <pc:chgData name="Michelle Machin" userId="7d035386-197d-4a75-97f5-8c83aed463c6" providerId="ADAL" clId="{7566884D-161C-4484-AF0E-EC219890748C}" dt="2024-06-19T13:27:23.139" v="119" actId="47"/>
        <pc:sldMkLst>
          <pc:docMk/>
          <pc:sldMk cId="3287236242" sldId="278"/>
        </pc:sldMkLst>
      </pc:sldChg>
      <pc:sldChg chg="modSp mod">
        <pc:chgData name="Michelle Machin" userId="7d035386-197d-4a75-97f5-8c83aed463c6" providerId="ADAL" clId="{7566884D-161C-4484-AF0E-EC219890748C}" dt="2024-06-19T13:24:54.686" v="95" actId="20577"/>
        <pc:sldMkLst>
          <pc:docMk/>
          <pc:sldMk cId="288433335" sldId="279"/>
        </pc:sldMkLst>
        <pc:spChg chg="mod">
          <ac:chgData name="Michelle Machin" userId="7d035386-197d-4a75-97f5-8c83aed463c6" providerId="ADAL" clId="{7566884D-161C-4484-AF0E-EC219890748C}" dt="2024-06-19T13:24:54.686" v="95" actId="20577"/>
          <ac:spMkLst>
            <pc:docMk/>
            <pc:sldMk cId="288433335" sldId="279"/>
            <ac:spMk id="3" creationId="{F941258C-E263-04BA-0C6F-4552D3138944}"/>
          </ac:spMkLst>
        </pc:spChg>
      </pc:sldChg>
    </pc:docChg>
  </pc:docChgLst>
  <pc:docChgLst>
    <pc:chgData name="Rachel Thomson" userId="60ae37a9-130b-471b-b03a-e65c41a63e46" providerId="ADAL" clId="{AF11C3CA-8501-449C-99B4-B41DC770CD6E}"/>
    <pc:docChg chg="undo redo custSel modSld sldOrd modNotesMaster">
      <pc:chgData name="Rachel Thomson" userId="60ae37a9-130b-471b-b03a-e65c41a63e46" providerId="ADAL" clId="{AF11C3CA-8501-449C-99B4-B41DC770CD6E}" dt="2024-06-26T05:43:47.511" v="886"/>
      <pc:docMkLst>
        <pc:docMk/>
      </pc:docMkLst>
      <pc:sldChg chg="modSp mod">
        <pc:chgData name="Rachel Thomson" userId="60ae37a9-130b-471b-b03a-e65c41a63e46" providerId="ADAL" clId="{AF11C3CA-8501-449C-99B4-B41DC770CD6E}" dt="2024-06-25T17:50:41.511" v="567" actId="20577"/>
        <pc:sldMkLst>
          <pc:docMk/>
          <pc:sldMk cId="606982771" sldId="257"/>
        </pc:sldMkLst>
        <pc:spChg chg="mod">
          <ac:chgData name="Rachel Thomson" userId="60ae37a9-130b-471b-b03a-e65c41a63e46" providerId="ADAL" clId="{AF11C3CA-8501-449C-99B4-B41DC770CD6E}" dt="2024-06-25T17:50:41.511" v="567" actId="20577"/>
          <ac:spMkLst>
            <pc:docMk/>
            <pc:sldMk cId="606982771" sldId="257"/>
            <ac:spMk id="5" creationId="{00000000-0000-0000-0000-000000000000}"/>
          </ac:spMkLst>
        </pc:spChg>
      </pc:sldChg>
      <pc:sldChg chg="ord">
        <pc:chgData name="Rachel Thomson" userId="60ae37a9-130b-471b-b03a-e65c41a63e46" providerId="ADAL" clId="{AF11C3CA-8501-449C-99B4-B41DC770CD6E}" dt="2024-06-26T05:42:34.989" v="884"/>
        <pc:sldMkLst>
          <pc:docMk/>
          <pc:sldMk cId="1469671908" sldId="260"/>
        </pc:sldMkLst>
      </pc:sldChg>
      <pc:sldChg chg="ord">
        <pc:chgData name="Rachel Thomson" userId="60ae37a9-130b-471b-b03a-e65c41a63e46" providerId="ADAL" clId="{AF11C3CA-8501-449C-99B4-B41DC770CD6E}" dt="2024-06-25T17:57:30.916" v="627"/>
        <pc:sldMkLst>
          <pc:docMk/>
          <pc:sldMk cId="2772516515" sldId="266"/>
        </pc:sldMkLst>
      </pc:sldChg>
      <pc:sldChg chg="modSp mod">
        <pc:chgData name="Rachel Thomson" userId="60ae37a9-130b-471b-b03a-e65c41a63e46" providerId="ADAL" clId="{AF11C3CA-8501-449C-99B4-B41DC770CD6E}" dt="2024-06-25T13:51:36.199" v="108" actId="20577"/>
        <pc:sldMkLst>
          <pc:docMk/>
          <pc:sldMk cId="3661881638" sldId="267"/>
        </pc:sldMkLst>
        <pc:spChg chg="mod">
          <ac:chgData name="Rachel Thomson" userId="60ae37a9-130b-471b-b03a-e65c41a63e46" providerId="ADAL" clId="{AF11C3CA-8501-449C-99B4-B41DC770CD6E}" dt="2024-06-25T13:51:36.199" v="108" actId="20577"/>
          <ac:spMkLst>
            <pc:docMk/>
            <pc:sldMk cId="3661881638" sldId="267"/>
            <ac:spMk id="6" creationId="{00000000-0000-0000-0000-000000000000}"/>
          </ac:spMkLst>
        </pc:spChg>
      </pc:sldChg>
      <pc:sldChg chg="modSp mod ord">
        <pc:chgData name="Rachel Thomson" userId="60ae37a9-130b-471b-b03a-e65c41a63e46" providerId="ADAL" clId="{AF11C3CA-8501-449C-99B4-B41DC770CD6E}" dt="2024-06-26T05:39:48.357" v="875"/>
        <pc:sldMkLst>
          <pc:docMk/>
          <pc:sldMk cId="1904590400" sldId="268"/>
        </pc:sldMkLst>
        <pc:graphicFrameChg chg="mod modGraphic">
          <ac:chgData name="Rachel Thomson" userId="60ae37a9-130b-471b-b03a-e65c41a63e46" providerId="ADAL" clId="{AF11C3CA-8501-449C-99B4-B41DC770CD6E}" dt="2024-06-25T17:54:42.080" v="617" actId="20577"/>
          <ac:graphicFrameMkLst>
            <pc:docMk/>
            <pc:sldMk cId="1904590400" sldId="268"/>
            <ac:graphicFrameMk id="5" creationId="{00303EE2-7075-4694-8791-5F310DD52D7A}"/>
          </ac:graphicFrameMkLst>
        </pc:graphicFrameChg>
      </pc:sldChg>
      <pc:sldChg chg="modSp mod">
        <pc:chgData name="Rachel Thomson" userId="60ae37a9-130b-471b-b03a-e65c41a63e46" providerId="ADAL" clId="{AF11C3CA-8501-449C-99B4-B41DC770CD6E}" dt="2024-06-26T05:39:39.007" v="873" actId="20577"/>
        <pc:sldMkLst>
          <pc:docMk/>
          <pc:sldMk cId="1260992725" sldId="269"/>
        </pc:sldMkLst>
        <pc:spChg chg="mod">
          <ac:chgData name="Rachel Thomson" userId="60ae37a9-130b-471b-b03a-e65c41a63e46" providerId="ADAL" clId="{AF11C3CA-8501-449C-99B4-B41DC770CD6E}" dt="2024-06-26T05:39:39.007" v="873" actId="20577"/>
          <ac:spMkLst>
            <pc:docMk/>
            <pc:sldMk cId="1260992725" sldId="269"/>
            <ac:spMk id="2" creationId="{00000000-0000-0000-0000-000000000000}"/>
          </ac:spMkLst>
        </pc:spChg>
        <pc:graphicFrameChg chg="mod">
          <ac:chgData name="Rachel Thomson" userId="60ae37a9-130b-471b-b03a-e65c41a63e46" providerId="ADAL" clId="{AF11C3CA-8501-449C-99B4-B41DC770CD6E}" dt="2024-06-25T14:01:59.164" v="259" actId="20577"/>
          <ac:graphicFrameMkLst>
            <pc:docMk/>
            <pc:sldMk cId="1260992725" sldId="269"/>
            <ac:graphicFrameMk id="5" creationId="{FCE570E5-F0DA-4668-9FE7-18B69B4EF882}"/>
          </ac:graphicFrameMkLst>
        </pc:graphicFrameChg>
      </pc:sldChg>
      <pc:sldChg chg="modSp mod ord">
        <pc:chgData name="Rachel Thomson" userId="60ae37a9-130b-471b-b03a-e65c41a63e46" providerId="ADAL" clId="{AF11C3CA-8501-449C-99B4-B41DC770CD6E}" dt="2024-06-26T05:39:55.187" v="877"/>
        <pc:sldMkLst>
          <pc:docMk/>
          <pc:sldMk cId="23666977" sldId="270"/>
        </pc:sldMkLst>
        <pc:spChg chg="mod">
          <ac:chgData name="Rachel Thomson" userId="60ae37a9-130b-471b-b03a-e65c41a63e46" providerId="ADAL" clId="{AF11C3CA-8501-449C-99B4-B41DC770CD6E}" dt="2024-06-26T05:34:01.041" v="726" actId="20577"/>
          <ac:spMkLst>
            <pc:docMk/>
            <pc:sldMk cId="23666977" sldId="270"/>
            <ac:spMk id="2" creationId="{00000000-0000-0000-0000-000000000000}"/>
          </ac:spMkLst>
        </pc:spChg>
        <pc:spChg chg="mod">
          <ac:chgData name="Rachel Thomson" userId="60ae37a9-130b-471b-b03a-e65c41a63e46" providerId="ADAL" clId="{AF11C3CA-8501-449C-99B4-B41DC770CD6E}" dt="2024-06-26T05:35:38.176" v="829" actId="20577"/>
          <ac:spMkLst>
            <pc:docMk/>
            <pc:sldMk cId="23666977" sldId="270"/>
            <ac:spMk id="24" creationId="{00000000-0000-0000-0000-000000000000}"/>
          </ac:spMkLst>
        </pc:spChg>
      </pc:sldChg>
      <pc:sldChg chg="ord">
        <pc:chgData name="Rachel Thomson" userId="60ae37a9-130b-471b-b03a-e65c41a63e46" providerId="ADAL" clId="{AF11C3CA-8501-449C-99B4-B41DC770CD6E}" dt="2024-06-26T05:40:13.120" v="881"/>
        <pc:sldMkLst>
          <pc:docMk/>
          <pc:sldMk cId="533003001" sldId="271"/>
        </pc:sldMkLst>
      </pc:sldChg>
      <pc:sldChg chg="modNotesTx">
        <pc:chgData name="Rachel Thomson" userId="60ae37a9-130b-471b-b03a-e65c41a63e46" providerId="ADAL" clId="{AF11C3CA-8501-449C-99B4-B41DC770CD6E}" dt="2024-06-25T13:55:45.993" v="256" actId="20577"/>
        <pc:sldMkLst>
          <pc:docMk/>
          <pc:sldMk cId="1017842301" sldId="275"/>
        </pc:sldMkLst>
      </pc:sldChg>
      <pc:sldChg chg="modSp mod">
        <pc:chgData name="Rachel Thomson" userId="60ae37a9-130b-471b-b03a-e65c41a63e46" providerId="ADAL" clId="{AF11C3CA-8501-449C-99B4-B41DC770CD6E}" dt="2024-06-25T13:51:25.218" v="107" actId="207"/>
        <pc:sldMkLst>
          <pc:docMk/>
          <pc:sldMk cId="23780018" sldId="276"/>
        </pc:sldMkLst>
        <pc:spChg chg="mod">
          <ac:chgData name="Rachel Thomson" userId="60ae37a9-130b-471b-b03a-e65c41a63e46" providerId="ADAL" clId="{AF11C3CA-8501-449C-99B4-B41DC770CD6E}" dt="2024-06-25T13:51:25.218" v="107" actId="207"/>
          <ac:spMkLst>
            <pc:docMk/>
            <pc:sldMk cId="23780018" sldId="276"/>
            <ac:spMk id="3" creationId="{0CD265C4-643B-4B05-885E-E224BD38E975}"/>
          </ac:spMkLst>
        </pc:spChg>
      </pc:sldChg>
      <pc:sldChg chg="ord">
        <pc:chgData name="Rachel Thomson" userId="60ae37a9-130b-471b-b03a-e65c41a63e46" providerId="ADAL" clId="{AF11C3CA-8501-449C-99B4-B41DC770CD6E}" dt="2024-06-26T05:43:47.511" v="886"/>
        <pc:sldMkLst>
          <pc:docMk/>
          <pc:sldMk cId="2699440948" sldId="277"/>
        </pc:sldMkLst>
      </pc:sldChg>
      <pc:sldChg chg="modSp mod">
        <pc:chgData name="Rachel Thomson" userId="60ae37a9-130b-471b-b03a-e65c41a63e46" providerId="ADAL" clId="{AF11C3CA-8501-449C-99B4-B41DC770CD6E}" dt="2024-06-25T13:54:45.687" v="168" actId="20577"/>
        <pc:sldMkLst>
          <pc:docMk/>
          <pc:sldMk cId="288433335" sldId="279"/>
        </pc:sldMkLst>
        <pc:spChg chg="mod">
          <ac:chgData name="Rachel Thomson" userId="60ae37a9-130b-471b-b03a-e65c41a63e46" providerId="ADAL" clId="{AF11C3CA-8501-449C-99B4-B41DC770CD6E}" dt="2024-06-25T13:54:45.687" v="168" actId="20577"/>
          <ac:spMkLst>
            <pc:docMk/>
            <pc:sldMk cId="288433335" sldId="279"/>
            <ac:spMk id="3" creationId="{F941258C-E263-04BA-0C6F-4552D3138944}"/>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6DFD37-03C9-420D-8712-034679780873}"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B8371758-8FD0-48C8-AD89-A41A9CC3C66E}">
      <dgm:prSet/>
      <dgm:spPr/>
      <dgm:t>
        <a:bodyPr/>
        <a:lstStyle/>
        <a:p>
          <a:r>
            <a:rPr lang="en-GB" dirty="0"/>
            <a:t>Children should arrive in school, ready to walk in at 8.40am so they are in class and ready to learn at 8.50am. </a:t>
          </a:r>
          <a:endParaRPr lang="en-US" dirty="0"/>
        </a:p>
      </dgm:t>
    </dgm:pt>
    <dgm:pt modelId="{C7E2FD49-2D5D-4106-8BC0-5DB7F57F8D67}" type="parTrans" cxnId="{0B8D14B6-8328-44E1-B9F3-C31FB104EF00}">
      <dgm:prSet/>
      <dgm:spPr/>
      <dgm:t>
        <a:bodyPr/>
        <a:lstStyle/>
        <a:p>
          <a:endParaRPr lang="en-US"/>
        </a:p>
      </dgm:t>
    </dgm:pt>
    <dgm:pt modelId="{092D9DDA-A21E-435B-BC8C-611B77C7A4B9}" type="sibTrans" cxnId="{0B8D14B6-8328-44E1-B9F3-C31FB104EF00}">
      <dgm:prSet/>
      <dgm:spPr/>
      <dgm:t>
        <a:bodyPr/>
        <a:lstStyle/>
        <a:p>
          <a:endParaRPr lang="en-US"/>
        </a:p>
      </dgm:t>
    </dgm:pt>
    <dgm:pt modelId="{C4065C7F-29F2-42BD-BC62-44BE1C081255}">
      <dgm:prSet/>
      <dgm:spPr/>
      <dgm:t>
        <a:bodyPr/>
        <a:lstStyle/>
        <a:p>
          <a:r>
            <a:rPr lang="en-GB"/>
            <a:t>Activities start at 8.40am and teaching starts at 8.50am so your child will miss out if they arrive late.</a:t>
          </a:r>
          <a:endParaRPr lang="en-US"/>
        </a:p>
      </dgm:t>
    </dgm:pt>
    <dgm:pt modelId="{B5D7F3EC-C967-4573-8C7F-1881D06368CC}" type="parTrans" cxnId="{D9BE3B77-F876-4E45-BB21-B4742389C831}">
      <dgm:prSet/>
      <dgm:spPr/>
      <dgm:t>
        <a:bodyPr/>
        <a:lstStyle/>
        <a:p>
          <a:endParaRPr lang="en-US"/>
        </a:p>
      </dgm:t>
    </dgm:pt>
    <dgm:pt modelId="{8CFC0E6C-5A52-42EE-826C-64628BA74F07}" type="sibTrans" cxnId="{D9BE3B77-F876-4E45-BB21-B4742389C831}">
      <dgm:prSet/>
      <dgm:spPr/>
      <dgm:t>
        <a:bodyPr/>
        <a:lstStyle/>
        <a:p>
          <a:endParaRPr lang="en-US"/>
        </a:p>
      </dgm:t>
    </dgm:pt>
    <dgm:pt modelId="{148EB58C-ACC7-4211-89CF-11E3E74C74FA}">
      <dgm:prSet/>
      <dgm:spPr/>
      <dgm:t>
        <a:bodyPr/>
        <a:lstStyle/>
        <a:p>
          <a:r>
            <a:rPr lang="en-GB" dirty="0"/>
            <a:t>Children often become worried and anxious when walking into class late as learning has already begun, so please help to avoid that. </a:t>
          </a:r>
          <a:endParaRPr lang="en-US" dirty="0"/>
        </a:p>
      </dgm:t>
    </dgm:pt>
    <dgm:pt modelId="{89712909-76BA-4620-8B87-BCA22DF8B5B0}" type="parTrans" cxnId="{C5C9144B-EC23-42D1-BC58-70743C035FA6}">
      <dgm:prSet/>
      <dgm:spPr/>
      <dgm:t>
        <a:bodyPr/>
        <a:lstStyle/>
        <a:p>
          <a:endParaRPr lang="en-US"/>
        </a:p>
      </dgm:t>
    </dgm:pt>
    <dgm:pt modelId="{56BEE7CA-01B4-4809-BA02-CEF3E8765132}" type="sibTrans" cxnId="{C5C9144B-EC23-42D1-BC58-70743C035FA6}">
      <dgm:prSet/>
      <dgm:spPr/>
      <dgm:t>
        <a:bodyPr/>
        <a:lstStyle/>
        <a:p>
          <a:endParaRPr lang="en-US"/>
        </a:p>
      </dgm:t>
    </dgm:pt>
    <dgm:pt modelId="{1731E210-BD25-431B-A922-2827014AFB04}" type="pres">
      <dgm:prSet presAssocID="{2D6DFD37-03C9-420D-8712-034679780873}" presName="linear" presStyleCnt="0">
        <dgm:presLayoutVars>
          <dgm:animLvl val="lvl"/>
          <dgm:resizeHandles val="exact"/>
        </dgm:presLayoutVars>
      </dgm:prSet>
      <dgm:spPr/>
    </dgm:pt>
    <dgm:pt modelId="{D49DD365-3E08-4BF4-9F5D-282E2440A338}" type="pres">
      <dgm:prSet presAssocID="{B8371758-8FD0-48C8-AD89-A41A9CC3C66E}" presName="parentText" presStyleLbl="node1" presStyleIdx="0" presStyleCnt="3">
        <dgm:presLayoutVars>
          <dgm:chMax val="0"/>
          <dgm:bulletEnabled val="1"/>
        </dgm:presLayoutVars>
      </dgm:prSet>
      <dgm:spPr/>
    </dgm:pt>
    <dgm:pt modelId="{74B90571-931A-4F1C-9C24-96173103B33A}" type="pres">
      <dgm:prSet presAssocID="{092D9DDA-A21E-435B-BC8C-611B77C7A4B9}" presName="spacer" presStyleCnt="0"/>
      <dgm:spPr/>
    </dgm:pt>
    <dgm:pt modelId="{2231E51E-10B1-410C-96F3-1A7B8A488B91}" type="pres">
      <dgm:prSet presAssocID="{C4065C7F-29F2-42BD-BC62-44BE1C081255}" presName="parentText" presStyleLbl="node1" presStyleIdx="1" presStyleCnt="3">
        <dgm:presLayoutVars>
          <dgm:chMax val="0"/>
          <dgm:bulletEnabled val="1"/>
        </dgm:presLayoutVars>
      </dgm:prSet>
      <dgm:spPr/>
    </dgm:pt>
    <dgm:pt modelId="{6D9075D0-6D8F-4F58-BC37-47EDAF518B35}" type="pres">
      <dgm:prSet presAssocID="{8CFC0E6C-5A52-42EE-826C-64628BA74F07}" presName="spacer" presStyleCnt="0"/>
      <dgm:spPr/>
    </dgm:pt>
    <dgm:pt modelId="{E04A0E58-1AF8-4758-8713-C839F944C7AC}" type="pres">
      <dgm:prSet presAssocID="{148EB58C-ACC7-4211-89CF-11E3E74C74FA}" presName="parentText" presStyleLbl="node1" presStyleIdx="2" presStyleCnt="3">
        <dgm:presLayoutVars>
          <dgm:chMax val="0"/>
          <dgm:bulletEnabled val="1"/>
        </dgm:presLayoutVars>
      </dgm:prSet>
      <dgm:spPr/>
    </dgm:pt>
  </dgm:ptLst>
  <dgm:cxnLst>
    <dgm:cxn modelId="{81FB5008-8215-4272-8A33-660ADADE0D9C}" type="presOf" srcId="{2D6DFD37-03C9-420D-8712-034679780873}" destId="{1731E210-BD25-431B-A922-2827014AFB04}" srcOrd="0" destOrd="0" presId="urn:microsoft.com/office/officeart/2005/8/layout/vList2"/>
    <dgm:cxn modelId="{C5C9144B-EC23-42D1-BC58-70743C035FA6}" srcId="{2D6DFD37-03C9-420D-8712-034679780873}" destId="{148EB58C-ACC7-4211-89CF-11E3E74C74FA}" srcOrd="2" destOrd="0" parTransId="{89712909-76BA-4620-8B87-BCA22DF8B5B0}" sibTransId="{56BEE7CA-01B4-4809-BA02-CEF3E8765132}"/>
    <dgm:cxn modelId="{5F097D6E-37C4-42F0-914C-A6E33AA8D313}" type="presOf" srcId="{B8371758-8FD0-48C8-AD89-A41A9CC3C66E}" destId="{D49DD365-3E08-4BF4-9F5D-282E2440A338}" srcOrd="0" destOrd="0" presId="urn:microsoft.com/office/officeart/2005/8/layout/vList2"/>
    <dgm:cxn modelId="{D9BE3B77-F876-4E45-BB21-B4742389C831}" srcId="{2D6DFD37-03C9-420D-8712-034679780873}" destId="{C4065C7F-29F2-42BD-BC62-44BE1C081255}" srcOrd="1" destOrd="0" parTransId="{B5D7F3EC-C967-4573-8C7F-1881D06368CC}" sibTransId="{8CFC0E6C-5A52-42EE-826C-64628BA74F07}"/>
    <dgm:cxn modelId="{0B8D14B6-8328-44E1-B9F3-C31FB104EF00}" srcId="{2D6DFD37-03C9-420D-8712-034679780873}" destId="{B8371758-8FD0-48C8-AD89-A41A9CC3C66E}" srcOrd="0" destOrd="0" parTransId="{C7E2FD49-2D5D-4106-8BC0-5DB7F57F8D67}" sibTransId="{092D9DDA-A21E-435B-BC8C-611B77C7A4B9}"/>
    <dgm:cxn modelId="{9167B5E9-ED1A-4E9A-BB77-46EBF08A30AA}" type="presOf" srcId="{C4065C7F-29F2-42BD-BC62-44BE1C081255}" destId="{2231E51E-10B1-410C-96F3-1A7B8A488B91}" srcOrd="0" destOrd="0" presId="urn:microsoft.com/office/officeart/2005/8/layout/vList2"/>
    <dgm:cxn modelId="{FF08EAED-99D6-4A33-8D50-FB37AB7E61BB}" type="presOf" srcId="{148EB58C-ACC7-4211-89CF-11E3E74C74FA}" destId="{E04A0E58-1AF8-4758-8713-C839F944C7AC}" srcOrd="0" destOrd="0" presId="urn:microsoft.com/office/officeart/2005/8/layout/vList2"/>
    <dgm:cxn modelId="{1CBEC615-8680-434F-9BDA-C28A6BEC4850}" type="presParOf" srcId="{1731E210-BD25-431B-A922-2827014AFB04}" destId="{D49DD365-3E08-4BF4-9F5D-282E2440A338}" srcOrd="0" destOrd="0" presId="urn:microsoft.com/office/officeart/2005/8/layout/vList2"/>
    <dgm:cxn modelId="{35D5923F-E003-4C31-889B-EB55D05EE4D7}" type="presParOf" srcId="{1731E210-BD25-431B-A922-2827014AFB04}" destId="{74B90571-931A-4F1C-9C24-96173103B33A}" srcOrd="1" destOrd="0" presId="urn:microsoft.com/office/officeart/2005/8/layout/vList2"/>
    <dgm:cxn modelId="{0190F02A-9CFE-45FA-876C-685B4891DC09}" type="presParOf" srcId="{1731E210-BD25-431B-A922-2827014AFB04}" destId="{2231E51E-10B1-410C-96F3-1A7B8A488B91}" srcOrd="2" destOrd="0" presId="urn:microsoft.com/office/officeart/2005/8/layout/vList2"/>
    <dgm:cxn modelId="{485F6378-308C-45A8-BC6F-0F37EEE399B3}" type="presParOf" srcId="{1731E210-BD25-431B-A922-2827014AFB04}" destId="{6D9075D0-6D8F-4F58-BC37-47EDAF518B35}" srcOrd="3" destOrd="0" presId="urn:microsoft.com/office/officeart/2005/8/layout/vList2"/>
    <dgm:cxn modelId="{D6DF023F-EB8D-4DBB-8CAA-F6249144A55A}" type="presParOf" srcId="{1731E210-BD25-431B-A922-2827014AFB04}" destId="{E04A0E58-1AF8-4758-8713-C839F944C7A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894765-ABB0-44F6-8B63-B5A672FC4324}"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C4A3E51D-426D-472C-B28A-3689F6C20D4A}">
      <dgm:prSet custT="1"/>
      <dgm:spPr/>
      <dgm:t>
        <a:bodyPr/>
        <a:lstStyle/>
        <a:p>
          <a:r>
            <a:rPr lang="en-GB" sz="1800" dirty="0"/>
            <a:t>Good school attendance is key to ensuring children make good progress in school. </a:t>
          </a:r>
          <a:endParaRPr lang="en-US" sz="1800" dirty="0"/>
        </a:p>
      </dgm:t>
    </dgm:pt>
    <dgm:pt modelId="{D45A3BF4-7788-4C06-A2AB-C7145D2BDBBF}" type="parTrans" cxnId="{BBE2A2C3-C499-496A-9FE8-8699956C7A94}">
      <dgm:prSet/>
      <dgm:spPr/>
      <dgm:t>
        <a:bodyPr/>
        <a:lstStyle/>
        <a:p>
          <a:endParaRPr lang="en-US"/>
        </a:p>
      </dgm:t>
    </dgm:pt>
    <dgm:pt modelId="{069B1119-DA9B-4FF0-9603-69E595D8F882}" type="sibTrans" cxnId="{BBE2A2C3-C499-496A-9FE8-8699956C7A94}">
      <dgm:prSet/>
      <dgm:spPr/>
      <dgm:t>
        <a:bodyPr/>
        <a:lstStyle/>
        <a:p>
          <a:endParaRPr lang="en-US"/>
        </a:p>
      </dgm:t>
    </dgm:pt>
    <dgm:pt modelId="{A4E0EAB8-17C9-457B-81E8-C5B494DA646B}">
      <dgm:prSet custT="1"/>
      <dgm:spPr/>
      <dgm:t>
        <a:bodyPr/>
        <a:lstStyle/>
        <a:p>
          <a:r>
            <a:rPr lang="en-GB" sz="1800" dirty="0"/>
            <a:t>We aim that every children has above 97% attendance each year.</a:t>
          </a:r>
          <a:endParaRPr lang="en-US" sz="1800" dirty="0"/>
        </a:p>
      </dgm:t>
    </dgm:pt>
    <dgm:pt modelId="{B8F70E17-6984-4F1D-891C-451E714FF0A4}" type="parTrans" cxnId="{CF8A79C6-61C5-4BD6-A1E2-D2374905A4FB}">
      <dgm:prSet/>
      <dgm:spPr/>
      <dgm:t>
        <a:bodyPr/>
        <a:lstStyle/>
        <a:p>
          <a:endParaRPr lang="en-US"/>
        </a:p>
      </dgm:t>
    </dgm:pt>
    <dgm:pt modelId="{A3985247-B52A-40C3-80C3-EFB05FA58E1A}" type="sibTrans" cxnId="{CF8A79C6-61C5-4BD6-A1E2-D2374905A4FB}">
      <dgm:prSet/>
      <dgm:spPr/>
      <dgm:t>
        <a:bodyPr/>
        <a:lstStyle/>
        <a:p>
          <a:endParaRPr lang="en-US"/>
        </a:p>
      </dgm:t>
    </dgm:pt>
    <dgm:pt modelId="{F1E181EC-4CBD-4FE8-8481-FB3614582B1A}">
      <dgm:prSet custT="1"/>
      <dgm:spPr/>
      <dgm:t>
        <a:bodyPr/>
        <a:lstStyle/>
        <a:p>
          <a:r>
            <a:rPr lang="en-GB" sz="1600" dirty="0"/>
            <a:t>We get in touch with families if attendance begins to fall and if it continues parents are asked to meet with the Education Welfare Officer.</a:t>
          </a:r>
          <a:endParaRPr lang="en-US" sz="1600" dirty="0"/>
        </a:p>
      </dgm:t>
    </dgm:pt>
    <dgm:pt modelId="{4CDC8E4D-B107-4E05-AEF3-90D42BC3ED32}" type="parTrans" cxnId="{0AF226F5-662D-4701-AAD9-4286172312AF}">
      <dgm:prSet/>
      <dgm:spPr/>
      <dgm:t>
        <a:bodyPr/>
        <a:lstStyle/>
        <a:p>
          <a:endParaRPr lang="en-US"/>
        </a:p>
      </dgm:t>
    </dgm:pt>
    <dgm:pt modelId="{B367024F-1B20-48F3-8BE4-214FB0B9082D}" type="sibTrans" cxnId="{0AF226F5-662D-4701-AAD9-4286172312AF}">
      <dgm:prSet/>
      <dgm:spPr/>
      <dgm:t>
        <a:bodyPr/>
        <a:lstStyle/>
        <a:p>
          <a:endParaRPr lang="en-US"/>
        </a:p>
      </dgm:t>
    </dgm:pt>
    <dgm:pt modelId="{0B8F6B29-2B96-4B06-BE91-C6282353D402}">
      <dgm:prSet custT="1"/>
      <dgm:spPr/>
      <dgm:t>
        <a:bodyPr/>
        <a:lstStyle/>
        <a:p>
          <a:r>
            <a:rPr lang="en-GB" sz="1800" dirty="0"/>
            <a:t>If your child is unwell, please call the office before 9.30am, we have an answer machine for you to leave a message. </a:t>
          </a:r>
          <a:endParaRPr lang="en-US" sz="1800" dirty="0"/>
        </a:p>
      </dgm:t>
    </dgm:pt>
    <dgm:pt modelId="{FC79BA6A-C4A4-4A08-BC5F-8BE9CD4E9D85}" type="parTrans" cxnId="{0BC2C6D5-3741-4C98-B336-F0787B052C3A}">
      <dgm:prSet/>
      <dgm:spPr/>
      <dgm:t>
        <a:bodyPr/>
        <a:lstStyle/>
        <a:p>
          <a:endParaRPr lang="en-US"/>
        </a:p>
      </dgm:t>
    </dgm:pt>
    <dgm:pt modelId="{456F78B3-03BD-46AD-BC15-4DD554B225C2}" type="sibTrans" cxnId="{0BC2C6D5-3741-4C98-B336-F0787B052C3A}">
      <dgm:prSet/>
      <dgm:spPr/>
      <dgm:t>
        <a:bodyPr/>
        <a:lstStyle/>
        <a:p>
          <a:endParaRPr lang="en-US"/>
        </a:p>
      </dgm:t>
    </dgm:pt>
    <dgm:pt modelId="{6F5E3018-0A65-4AB9-BC6A-038F532E1F59}">
      <dgm:prSet custT="1"/>
      <dgm:spPr/>
      <dgm:t>
        <a:bodyPr/>
        <a:lstStyle/>
        <a:p>
          <a:r>
            <a:rPr lang="en-GB" sz="1800" dirty="0"/>
            <a:t>If we haven’t heard from you, we will call you before 11.30am to check where your child is. If we can’t get hold of you, we will carry out a home visit. </a:t>
          </a:r>
          <a:endParaRPr lang="en-US" sz="1800" dirty="0"/>
        </a:p>
      </dgm:t>
    </dgm:pt>
    <dgm:pt modelId="{81E762F7-BE25-4466-BF99-224DF3AA306D}" type="parTrans" cxnId="{257EA0DA-C65F-4529-A058-4A683C1B3317}">
      <dgm:prSet/>
      <dgm:spPr/>
      <dgm:t>
        <a:bodyPr/>
        <a:lstStyle/>
        <a:p>
          <a:endParaRPr lang="en-US"/>
        </a:p>
      </dgm:t>
    </dgm:pt>
    <dgm:pt modelId="{D59E9578-3F64-4145-B282-D30A3D0EB76B}" type="sibTrans" cxnId="{257EA0DA-C65F-4529-A058-4A683C1B3317}">
      <dgm:prSet/>
      <dgm:spPr/>
      <dgm:t>
        <a:bodyPr/>
        <a:lstStyle/>
        <a:p>
          <a:endParaRPr lang="en-US"/>
        </a:p>
      </dgm:t>
    </dgm:pt>
    <dgm:pt modelId="{C2C1DB52-E0A5-4F95-83A9-6C67F0F29379}" type="pres">
      <dgm:prSet presAssocID="{D4894765-ABB0-44F6-8B63-B5A672FC4324}" presName="linear" presStyleCnt="0">
        <dgm:presLayoutVars>
          <dgm:animLvl val="lvl"/>
          <dgm:resizeHandles val="exact"/>
        </dgm:presLayoutVars>
      </dgm:prSet>
      <dgm:spPr/>
    </dgm:pt>
    <dgm:pt modelId="{61706163-9B00-4478-86B4-44648713CA4F}" type="pres">
      <dgm:prSet presAssocID="{C4A3E51D-426D-472C-B28A-3689F6C20D4A}" presName="parentText" presStyleLbl="node1" presStyleIdx="0" presStyleCnt="5">
        <dgm:presLayoutVars>
          <dgm:chMax val="0"/>
          <dgm:bulletEnabled val="1"/>
        </dgm:presLayoutVars>
      </dgm:prSet>
      <dgm:spPr/>
    </dgm:pt>
    <dgm:pt modelId="{37BE915F-6C16-4C69-BDC0-D82029E65334}" type="pres">
      <dgm:prSet presAssocID="{069B1119-DA9B-4FF0-9603-69E595D8F882}" presName="spacer" presStyleCnt="0"/>
      <dgm:spPr/>
    </dgm:pt>
    <dgm:pt modelId="{76E6200D-BE26-4168-974B-97F8FE047BC1}" type="pres">
      <dgm:prSet presAssocID="{A4E0EAB8-17C9-457B-81E8-C5B494DA646B}" presName="parentText" presStyleLbl="node1" presStyleIdx="1" presStyleCnt="5">
        <dgm:presLayoutVars>
          <dgm:chMax val="0"/>
          <dgm:bulletEnabled val="1"/>
        </dgm:presLayoutVars>
      </dgm:prSet>
      <dgm:spPr/>
    </dgm:pt>
    <dgm:pt modelId="{40EAE639-FDE7-4D6B-855B-6E588FC03DAE}" type="pres">
      <dgm:prSet presAssocID="{A3985247-B52A-40C3-80C3-EFB05FA58E1A}" presName="spacer" presStyleCnt="0"/>
      <dgm:spPr/>
    </dgm:pt>
    <dgm:pt modelId="{620AA0E3-ABF6-4DB7-BEE5-9DB53A3C3366}" type="pres">
      <dgm:prSet presAssocID="{F1E181EC-4CBD-4FE8-8481-FB3614582B1A}" presName="parentText" presStyleLbl="node1" presStyleIdx="2" presStyleCnt="5" custScaleY="100401">
        <dgm:presLayoutVars>
          <dgm:chMax val="0"/>
          <dgm:bulletEnabled val="1"/>
        </dgm:presLayoutVars>
      </dgm:prSet>
      <dgm:spPr/>
    </dgm:pt>
    <dgm:pt modelId="{4953C051-E254-410A-AC88-E59693378F18}" type="pres">
      <dgm:prSet presAssocID="{B367024F-1B20-48F3-8BE4-214FB0B9082D}" presName="spacer" presStyleCnt="0"/>
      <dgm:spPr/>
    </dgm:pt>
    <dgm:pt modelId="{D7927AA4-DE3C-4080-B155-8AC6E3CEA7F2}" type="pres">
      <dgm:prSet presAssocID="{0B8F6B29-2B96-4B06-BE91-C6282353D402}" presName="parentText" presStyleLbl="node1" presStyleIdx="3" presStyleCnt="5">
        <dgm:presLayoutVars>
          <dgm:chMax val="0"/>
          <dgm:bulletEnabled val="1"/>
        </dgm:presLayoutVars>
      </dgm:prSet>
      <dgm:spPr/>
    </dgm:pt>
    <dgm:pt modelId="{58C5FD99-A31F-4E24-A26B-AD82373DEDD8}" type="pres">
      <dgm:prSet presAssocID="{456F78B3-03BD-46AD-BC15-4DD554B225C2}" presName="spacer" presStyleCnt="0"/>
      <dgm:spPr/>
    </dgm:pt>
    <dgm:pt modelId="{1D418A9A-A7FE-4129-9C22-16A1195905D8}" type="pres">
      <dgm:prSet presAssocID="{6F5E3018-0A65-4AB9-BC6A-038F532E1F59}" presName="parentText" presStyleLbl="node1" presStyleIdx="4" presStyleCnt="5">
        <dgm:presLayoutVars>
          <dgm:chMax val="0"/>
          <dgm:bulletEnabled val="1"/>
        </dgm:presLayoutVars>
      </dgm:prSet>
      <dgm:spPr/>
    </dgm:pt>
  </dgm:ptLst>
  <dgm:cxnLst>
    <dgm:cxn modelId="{8CD18962-0FBD-4DEB-80BC-851FCC542105}" type="presOf" srcId="{F1E181EC-4CBD-4FE8-8481-FB3614582B1A}" destId="{620AA0E3-ABF6-4DB7-BEE5-9DB53A3C3366}" srcOrd="0" destOrd="0" presId="urn:microsoft.com/office/officeart/2005/8/layout/vList2"/>
    <dgm:cxn modelId="{A6FFC667-B881-4054-BCEA-A1570007FFEC}" type="presOf" srcId="{0B8F6B29-2B96-4B06-BE91-C6282353D402}" destId="{D7927AA4-DE3C-4080-B155-8AC6E3CEA7F2}" srcOrd="0" destOrd="0" presId="urn:microsoft.com/office/officeart/2005/8/layout/vList2"/>
    <dgm:cxn modelId="{EB8B39AB-4922-4437-B2A8-4F8C70BAABD4}" type="presOf" srcId="{C4A3E51D-426D-472C-B28A-3689F6C20D4A}" destId="{61706163-9B00-4478-86B4-44648713CA4F}" srcOrd="0" destOrd="0" presId="urn:microsoft.com/office/officeart/2005/8/layout/vList2"/>
    <dgm:cxn modelId="{85D6DBBC-796C-42CD-963B-D7AC6408EB77}" type="presOf" srcId="{D4894765-ABB0-44F6-8B63-B5A672FC4324}" destId="{C2C1DB52-E0A5-4F95-83A9-6C67F0F29379}" srcOrd="0" destOrd="0" presId="urn:microsoft.com/office/officeart/2005/8/layout/vList2"/>
    <dgm:cxn modelId="{0D1637C2-187D-436C-9065-18B99DF3627A}" type="presOf" srcId="{A4E0EAB8-17C9-457B-81E8-C5B494DA646B}" destId="{76E6200D-BE26-4168-974B-97F8FE047BC1}" srcOrd="0" destOrd="0" presId="urn:microsoft.com/office/officeart/2005/8/layout/vList2"/>
    <dgm:cxn modelId="{BBE2A2C3-C499-496A-9FE8-8699956C7A94}" srcId="{D4894765-ABB0-44F6-8B63-B5A672FC4324}" destId="{C4A3E51D-426D-472C-B28A-3689F6C20D4A}" srcOrd="0" destOrd="0" parTransId="{D45A3BF4-7788-4C06-A2AB-C7145D2BDBBF}" sibTransId="{069B1119-DA9B-4FF0-9603-69E595D8F882}"/>
    <dgm:cxn modelId="{CF8A79C6-61C5-4BD6-A1E2-D2374905A4FB}" srcId="{D4894765-ABB0-44F6-8B63-B5A672FC4324}" destId="{A4E0EAB8-17C9-457B-81E8-C5B494DA646B}" srcOrd="1" destOrd="0" parTransId="{B8F70E17-6984-4F1D-891C-451E714FF0A4}" sibTransId="{A3985247-B52A-40C3-80C3-EFB05FA58E1A}"/>
    <dgm:cxn modelId="{9FD98ECA-193E-4724-88DB-4B1358696066}" type="presOf" srcId="{6F5E3018-0A65-4AB9-BC6A-038F532E1F59}" destId="{1D418A9A-A7FE-4129-9C22-16A1195905D8}" srcOrd="0" destOrd="0" presId="urn:microsoft.com/office/officeart/2005/8/layout/vList2"/>
    <dgm:cxn modelId="{0BC2C6D5-3741-4C98-B336-F0787B052C3A}" srcId="{D4894765-ABB0-44F6-8B63-B5A672FC4324}" destId="{0B8F6B29-2B96-4B06-BE91-C6282353D402}" srcOrd="3" destOrd="0" parTransId="{FC79BA6A-C4A4-4A08-BC5F-8BE9CD4E9D85}" sibTransId="{456F78B3-03BD-46AD-BC15-4DD554B225C2}"/>
    <dgm:cxn modelId="{257EA0DA-C65F-4529-A058-4A683C1B3317}" srcId="{D4894765-ABB0-44F6-8B63-B5A672FC4324}" destId="{6F5E3018-0A65-4AB9-BC6A-038F532E1F59}" srcOrd="4" destOrd="0" parTransId="{81E762F7-BE25-4466-BF99-224DF3AA306D}" sibTransId="{D59E9578-3F64-4145-B282-D30A3D0EB76B}"/>
    <dgm:cxn modelId="{0AF226F5-662D-4701-AAD9-4286172312AF}" srcId="{D4894765-ABB0-44F6-8B63-B5A672FC4324}" destId="{F1E181EC-4CBD-4FE8-8481-FB3614582B1A}" srcOrd="2" destOrd="0" parTransId="{4CDC8E4D-B107-4E05-AEF3-90D42BC3ED32}" sibTransId="{B367024F-1B20-48F3-8BE4-214FB0B9082D}"/>
    <dgm:cxn modelId="{E5F525C4-48AD-4A02-A6C0-763E57B0ACE2}" type="presParOf" srcId="{C2C1DB52-E0A5-4F95-83A9-6C67F0F29379}" destId="{61706163-9B00-4478-86B4-44648713CA4F}" srcOrd="0" destOrd="0" presId="urn:microsoft.com/office/officeart/2005/8/layout/vList2"/>
    <dgm:cxn modelId="{D4D95929-513E-4829-A7AF-044EF5D82232}" type="presParOf" srcId="{C2C1DB52-E0A5-4F95-83A9-6C67F0F29379}" destId="{37BE915F-6C16-4C69-BDC0-D82029E65334}" srcOrd="1" destOrd="0" presId="urn:microsoft.com/office/officeart/2005/8/layout/vList2"/>
    <dgm:cxn modelId="{41F3E593-F0FD-4F86-B168-FC2897D203A2}" type="presParOf" srcId="{C2C1DB52-E0A5-4F95-83A9-6C67F0F29379}" destId="{76E6200D-BE26-4168-974B-97F8FE047BC1}" srcOrd="2" destOrd="0" presId="urn:microsoft.com/office/officeart/2005/8/layout/vList2"/>
    <dgm:cxn modelId="{FBDC14BE-F2F1-4B77-A970-DBAF547E2079}" type="presParOf" srcId="{C2C1DB52-E0A5-4F95-83A9-6C67F0F29379}" destId="{40EAE639-FDE7-4D6B-855B-6E588FC03DAE}" srcOrd="3" destOrd="0" presId="urn:microsoft.com/office/officeart/2005/8/layout/vList2"/>
    <dgm:cxn modelId="{113BE9B9-005C-4C4F-B2B8-4342DB696D23}" type="presParOf" srcId="{C2C1DB52-E0A5-4F95-83A9-6C67F0F29379}" destId="{620AA0E3-ABF6-4DB7-BEE5-9DB53A3C3366}" srcOrd="4" destOrd="0" presId="urn:microsoft.com/office/officeart/2005/8/layout/vList2"/>
    <dgm:cxn modelId="{024B37BF-A768-4DC3-BD18-1C1695C8AB4B}" type="presParOf" srcId="{C2C1DB52-E0A5-4F95-83A9-6C67F0F29379}" destId="{4953C051-E254-410A-AC88-E59693378F18}" srcOrd="5" destOrd="0" presId="urn:microsoft.com/office/officeart/2005/8/layout/vList2"/>
    <dgm:cxn modelId="{20D8170B-2F6A-42D0-B848-B8588987CD49}" type="presParOf" srcId="{C2C1DB52-E0A5-4F95-83A9-6C67F0F29379}" destId="{D7927AA4-DE3C-4080-B155-8AC6E3CEA7F2}" srcOrd="6" destOrd="0" presId="urn:microsoft.com/office/officeart/2005/8/layout/vList2"/>
    <dgm:cxn modelId="{9DF3A594-1ADF-411C-BFB2-222607DCE73B}" type="presParOf" srcId="{C2C1DB52-E0A5-4F95-83A9-6C67F0F29379}" destId="{58C5FD99-A31F-4E24-A26B-AD82373DEDD8}" srcOrd="7" destOrd="0" presId="urn:microsoft.com/office/officeart/2005/8/layout/vList2"/>
    <dgm:cxn modelId="{2CDC93AF-A4BD-4F0D-B944-31ED817B283F}" type="presParOf" srcId="{C2C1DB52-E0A5-4F95-83A9-6C67F0F29379}" destId="{1D418A9A-A7FE-4129-9C22-16A1195905D8}"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9555C18-CCB5-403B-8045-86661F95F343}"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C037516B-9124-4A69-AEA5-01CABC4FE461}">
      <dgm:prSet/>
      <dgm:spPr/>
      <dgm:t>
        <a:bodyPr/>
        <a:lstStyle/>
        <a:p>
          <a:r>
            <a:rPr lang="en-GB" dirty="0"/>
            <a:t>Every child is provided with free snack every day at school which is fresh fruit or raw vegetables.</a:t>
          </a:r>
          <a:endParaRPr lang="en-US" dirty="0"/>
        </a:p>
      </dgm:t>
    </dgm:pt>
    <dgm:pt modelId="{A4153912-B71A-4419-A9D1-EA07D26BB101}" type="parTrans" cxnId="{18EB8E34-DECB-4986-9338-E6BA9640CB53}">
      <dgm:prSet/>
      <dgm:spPr/>
      <dgm:t>
        <a:bodyPr/>
        <a:lstStyle/>
        <a:p>
          <a:endParaRPr lang="en-US"/>
        </a:p>
      </dgm:t>
    </dgm:pt>
    <dgm:pt modelId="{319B5C60-8369-42A8-82C2-1F97111414CE}" type="sibTrans" cxnId="{18EB8E34-DECB-4986-9338-E6BA9640CB53}">
      <dgm:prSet/>
      <dgm:spPr/>
      <dgm:t>
        <a:bodyPr/>
        <a:lstStyle/>
        <a:p>
          <a:endParaRPr lang="en-US"/>
        </a:p>
      </dgm:t>
    </dgm:pt>
    <dgm:pt modelId="{3929ED0E-942F-4FE1-9E31-596FBE0AFD7E}">
      <dgm:prSet/>
      <dgm:spPr/>
      <dgm:t>
        <a:bodyPr/>
        <a:lstStyle/>
        <a:p>
          <a:pPr rtl="0"/>
          <a:r>
            <a:rPr lang="en-GB" dirty="0"/>
            <a:t>Every child has free milk every day until they are 5 years old. After this time you can choose to pay for the milk. You will need to fill in a form online from the supplier. The office will tell you how this is done.</a:t>
          </a:r>
          <a:endParaRPr lang="en-US" dirty="0"/>
        </a:p>
      </dgm:t>
    </dgm:pt>
    <dgm:pt modelId="{D5C24E9E-7530-4586-B81F-21A8E6FB7486}" type="parTrans" cxnId="{00A1658D-2AB7-4CD7-B0AA-3B3788B3E3AF}">
      <dgm:prSet/>
      <dgm:spPr/>
      <dgm:t>
        <a:bodyPr/>
        <a:lstStyle/>
        <a:p>
          <a:endParaRPr lang="en-US"/>
        </a:p>
      </dgm:t>
    </dgm:pt>
    <dgm:pt modelId="{58277535-A8BF-4687-88C1-12B4A40283A6}" type="sibTrans" cxnId="{00A1658D-2AB7-4CD7-B0AA-3B3788B3E3AF}">
      <dgm:prSet/>
      <dgm:spPr/>
      <dgm:t>
        <a:bodyPr/>
        <a:lstStyle/>
        <a:p>
          <a:endParaRPr lang="en-US"/>
        </a:p>
      </dgm:t>
    </dgm:pt>
    <dgm:pt modelId="{AB79B880-0AAB-42E6-A33C-F0F0915B3EB7}" type="pres">
      <dgm:prSet presAssocID="{29555C18-CCB5-403B-8045-86661F95F343}" presName="hierChild1" presStyleCnt="0">
        <dgm:presLayoutVars>
          <dgm:chPref val="1"/>
          <dgm:dir/>
          <dgm:animOne val="branch"/>
          <dgm:animLvl val="lvl"/>
          <dgm:resizeHandles/>
        </dgm:presLayoutVars>
      </dgm:prSet>
      <dgm:spPr/>
    </dgm:pt>
    <dgm:pt modelId="{BF6BB2E3-86BA-4864-976F-60408A544ED6}" type="pres">
      <dgm:prSet presAssocID="{C037516B-9124-4A69-AEA5-01CABC4FE461}" presName="hierRoot1" presStyleCnt="0"/>
      <dgm:spPr/>
    </dgm:pt>
    <dgm:pt modelId="{46B6B657-F1C4-47C7-BE5A-E9404B3149BB}" type="pres">
      <dgm:prSet presAssocID="{C037516B-9124-4A69-AEA5-01CABC4FE461}" presName="composite" presStyleCnt="0"/>
      <dgm:spPr/>
    </dgm:pt>
    <dgm:pt modelId="{69CA5596-28CC-4E37-BEA9-CD3626ADAA3A}" type="pres">
      <dgm:prSet presAssocID="{C037516B-9124-4A69-AEA5-01CABC4FE461}" presName="background" presStyleLbl="node0" presStyleIdx="0" presStyleCnt="2"/>
      <dgm:spPr/>
    </dgm:pt>
    <dgm:pt modelId="{524589E7-A49A-4CA9-9D00-3244896B4AE6}" type="pres">
      <dgm:prSet presAssocID="{C037516B-9124-4A69-AEA5-01CABC4FE461}" presName="text" presStyleLbl="fgAcc0" presStyleIdx="0" presStyleCnt="2">
        <dgm:presLayoutVars>
          <dgm:chPref val="3"/>
        </dgm:presLayoutVars>
      </dgm:prSet>
      <dgm:spPr/>
    </dgm:pt>
    <dgm:pt modelId="{10A01BE1-FB5D-4B47-AF53-924061E1CC89}" type="pres">
      <dgm:prSet presAssocID="{C037516B-9124-4A69-AEA5-01CABC4FE461}" presName="hierChild2" presStyleCnt="0"/>
      <dgm:spPr/>
    </dgm:pt>
    <dgm:pt modelId="{ED66E2F0-4531-4D7E-9454-4E5AC77606FF}" type="pres">
      <dgm:prSet presAssocID="{3929ED0E-942F-4FE1-9E31-596FBE0AFD7E}" presName="hierRoot1" presStyleCnt="0"/>
      <dgm:spPr/>
    </dgm:pt>
    <dgm:pt modelId="{998F4E88-423B-40D4-9090-EFE3BFB13CD5}" type="pres">
      <dgm:prSet presAssocID="{3929ED0E-942F-4FE1-9E31-596FBE0AFD7E}" presName="composite" presStyleCnt="0"/>
      <dgm:spPr/>
    </dgm:pt>
    <dgm:pt modelId="{06A065CE-DD4D-4492-A1FA-EB867327A80E}" type="pres">
      <dgm:prSet presAssocID="{3929ED0E-942F-4FE1-9E31-596FBE0AFD7E}" presName="background" presStyleLbl="node0" presStyleIdx="1" presStyleCnt="2"/>
      <dgm:spPr/>
    </dgm:pt>
    <dgm:pt modelId="{A2B10532-4F66-49F8-9403-83A716322709}" type="pres">
      <dgm:prSet presAssocID="{3929ED0E-942F-4FE1-9E31-596FBE0AFD7E}" presName="text" presStyleLbl="fgAcc0" presStyleIdx="1" presStyleCnt="2">
        <dgm:presLayoutVars>
          <dgm:chPref val="3"/>
        </dgm:presLayoutVars>
      </dgm:prSet>
      <dgm:spPr/>
    </dgm:pt>
    <dgm:pt modelId="{85D7FB68-DB3E-4411-9631-4EAEEC84BC7E}" type="pres">
      <dgm:prSet presAssocID="{3929ED0E-942F-4FE1-9E31-596FBE0AFD7E}" presName="hierChild2" presStyleCnt="0"/>
      <dgm:spPr/>
    </dgm:pt>
  </dgm:ptLst>
  <dgm:cxnLst>
    <dgm:cxn modelId="{18EB8E34-DECB-4986-9338-E6BA9640CB53}" srcId="{29555C18-CCB5-403B-8045-86661F95F343}" destId="{C037516B-9124-4A69-AEA5-01CABC4FE461}" srcOrd="0" destOrd="0" parTransId="{A4153912-B71A-4419-A9D1-EA07D26BB101}" sibTransId="{319B5C60-8369-42A8-82C2-1F97111414CE}"/>
    <dgm:cxn modelId="{00A1658D-2AB7-4CD7-B0AA-3B3788B3E3AF}" srcId="{29555C18-CCB5-403B-8045-86661F95F343}" destId="{3929ED0E-942F-4FE1-9E31-596FBE0AFD7E}" srcOrd="1" destOrd="0" parTransId="{D5C24E9E-7530-4586-B81F-21A8E6FB7486}" sibTransId="{58277535-A8BF-4687-88C1-12B4A40283A6}"/>
    <dgm:cxn modelId="{42A934B0-C2B0-47F8-B034-DE9767788A10}" type="presOf" srcId="{29555C18-CCB5-403B-8045-86661F95F343}" destId="{AB79B880-0AAB-42E6-A33C-F0F0915B3EB7}" srcOrd="0" destOrd="0" presId="urn:microsoft.com/office/officeart/2005/8/layout/hierarchy1"/>
    <dgm:cxn modelId="{5626A9C0-E7DD-4E4C-A45E-EC68496BA82B}" type="presOf" srcId="{3929ED0E-942F-4FE1-9E31-596FBE0AFD7E}" destId="{A2B10532-4F66-49F8-9403-83A716322709}" srcOrd="0" destOrd="0" presId="urn:microsoft.com/office/officeart/2005/8/layout/hierarchy1"/>
    <dgm:cxn modelId="{F709C6D3-1535-4C44-BC45-644FEBF20F2B}" type="presOf" srcId="{C037516B-9124-4A69-AEA5-01CABC4FE461}" destId="{524589E7-A49A-4CA9-9D00-3244896B4AE6}" srcOrd="0" destOrd="0" presId="urn:microsoft.com/office/officeart/2005/8/layout/hierarchy1"/>
    <dgm:cxn modelId="{B092D304-69BB-4D78-80F5-F4D99EFD99B8}" type="presParOf" srcId="{AB79B880-0AAB-42E6-A33C-F0F0915B3EB7}" destId="{BF6BB2E3-86BA-4864-976F-60408A544ED6}" srcOrd="0" destOrd="0" presId="urn:microsoft.com/office/officeart/2005/8/layout/hierarchy1"/>
    <dgm:cxn modelId="{0B2F9B6A-BF25-407B-8710-471E2712B1C1}" type="presParOf" srcId="{BF6BB2E3-86BA-4864-976F-60408A544ED6}" destId="{46B6B657-F1C4-47C7-BE5A-E9404B3149BB}" srcOrd="0" destOrd="0" presId="urn:microsoft.com/office/officeart/2005/8/layout/hierarchy1"/>
    <dgm:cxn modelId="{BEABE5E5-34FA-4838-8A1E-7D2D967839A5}" type="presParOf" srcId="{46B6B657-F1C4-47C7-BE5A-E9404B3149BB}" destId="{69CA5596-28CC-4E37-BEA9-CD3626ADAA3A}" srcOrd="0" destOrd="0" presId="urn:microsoft.com/office/officeart/2005/8/layout/hierarchy1"/>
    <dgm:cxn modelId="{69E0E824-6F1B-49B7-82DF-793F4069F888}" type="presParOf" srcId="{46B6B657-F1C4-47C7-BE5A-E9404B3149BB}" destId="{524589E7-A49A-4CA9-9D00-3244896B4AE6}" srcOrd="1" destOrd="0" presId="urn:microsoft.com/office/officeart/2005/8/layout/hierarchy1"/>
    <dgm:cxn modelId="{E9742ECE-4A42-4AC6-9924-887C1C189DB9}" type="presParOf" srcId="{BF6BB2E3-86BA-4864-976F-60408A544ED6}" destId="{10A01BE1-FB5D-4B47-AF53-924061E1CC89}" srcOrd="1" destOrd="0" presId="urn:microsoft.com/office/officeart/2005/8/layout/hierarchy1"/>
    <dgm:cxn modelId="{770456FA-9987-4F0A-A0D6-895F7B447A64}" type="presParOf" srcId="{AB79B880-0AAB-42E6-A33C-F0F0915B3EB7}" destId="{ED66E2F0-4531-4D7E-9454-4E5AC77606FF}" srcOrd="1" destOrd="0" presId="urn:microsoft.com/office/officeart/2005/8/layout/hierarchy1"/>
    <dgm:cxn modelId="{618073B5-5746-4F94-8E35-F3188972122D}" type="presParOf" srcId="{ED66E2F0-4531-4D7E-9454-4E5AC77606FF}" destId="{998F4E88-423B-40D4-9090-EFE3BFB13CD5}" srcOrd="0" destOrd="0" presId="urn:microsoft.com/office/officeart/2005/8/layout/hierarchy1"/>
    <dgm:cxn modelId="{12A6CCA0-5086-49F9-A335-9D14BB0F8024}" type="presParOf" srcId="{998F4E88-423B-40D4-9090-EFE3BFB13CD5}" destId="{06A065CE-DD4D-4492-A1FA-EB867327A80E}" srcOrd="0" destOrd="0" presId="urn:microsoft.com/office/officeart/2005/8/layout/hierarchy1"/>
    <dgm:cxn modelId="{55F414B3-9036-42B3-BE78-2B2D62124195}" type="presParOf" srcId="{998F4E88-423B-40D4-9090-EFE3BFB13CD5}" destId="{A2B10532-4F66-49F8-9403-83A716322709}" srcOrd="1" destOrd="0" presId="urn:microsoft.com/office/officeart/2005/8/layout/hierarchy1"/>
    <dgm:cxn modelId="{15698E6D-7D53-4E85-8950-DABEF319D29C}" type="presParOf" srcId="{ED66E2F0-4531-4D7E-9454-4E5AC77606FF}" destId="{85D7FB68-DB3E-4411-9631-4EAEEC84BC7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9DD365-3E08-4BF4-9F5D-282E2440A338}">
      <dsp:nvSpPr>
        <dsp:cNvPr id="0" name=""/>
        <dsp:cNvSpPr/>
      </dsp:nvSpPr>
      <dsp:spPr>
        <a:xfrm>
          <a:off x="0" y="443415"/>
          <a:ext cx="6628804" cy="131625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Children should arrive in school, ready to walk in at 8.40am so they are in class and ready to learn at 8.50am. </a:t>
          </a:r>
          <a:endParaRPr lang="en-US" sz="2500" kern="1200" dirty="0"/>
        </a:p>
      </dsp:txBody>
      <dsp:txXfrm>
        <a:off x="64254" y="507669"/>
        <a:ext cx="6500296" cy="1187742"/>
      </dsp:txXfrm>
    </dsp:sp>
    <dsp:sp modelId="{2231E51E-10B1-410C-96F3-1A7B8A488B91}">
      <dsp:nvSpPr>
        <dsp:cNvPr id="0" name=""/>
        <dsp:cNvSpPr/>
      </dsp:nvSpPr>
      <dsp:spPr>
        <a:xfrm>
          <a:off x="0" y="1831665"/>
          <a:ext cx="6628804" cy="1316250"/>
        </a:xfrm>
        <a:prstGeom prst="roundRect">
          <a:avLst/>
        </a:prstGeom>
        <a:gradFill rotWithShape="0">
          <a:gsLst>
            <a:gs pos="0">
              <a:schemeClr val="accent2">
                <a:hueOff val="-1482143"/>
                <a:satOff val="7100"/>
                <a:lumOff val="6569"/>
                <a:alphaOff val="0"/>
                <a:tint val="96000"/>
                <a:lumMod val="100000"/>
              </a:schemeClr>
            </a:gs>
            <a:gs pos="78000">
              <a:schemeClr val="accent2">
                <a:hueOff val="-1482143"/>
                <a:satOff val="7100"/>
                <a:lumOff val="6569"/>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Activities start at 8.40am and teaching starts at 8.50am so your child will miss out if they arrive late.</a:t>
          </a:r>
          <a:endParaRPr lang="en-US" sz="2500" kern="1200"/>
        </a:p>
      </dsp:txBody>
      <dsp:txXfrm>
        <a:off x="64254" y="1895919"/>
        <a:ext cx="6500296" cy="1187742"/>
      </dsp:txXfrm>
    </dsp:sp>
    <dsp:sp modelId="{E04A0E58-1AF8-4758-8713-C839F944C7AC}">
      <dsp:nvSpPr>
        <dsp:cNvPr id="0" name=""/>
        <dsp:cNvSpPr/>
      </dsp:nvSpPr>
      <dsp:spPr>
        <a:xfrm>
          <a:off x="0" y="3219915"/>
          <a:ext cx="6628804" cy="1316250"/>
        </a:xfrm>
        <a:prstGeom prst="roundRect">
          <a:avLst/>
        </a:prstGeom>
        <a:gradFill rotWithShape="0">
          <a:gsLst>
            <a:gs pos="0">
              <a:schemeClr val="accent2">
                <a:hueOff val="-2964286"/>
                <a:satOff val="14200"/>
                <a:lumOff val="13137"/>
                <a:alphaOff val="0"/>
                <a:tint val="96000"/>
                <a:lumMod val="100000"/>
              </a:schemeClr>
            </a:gs>
            <a:gs pos="78000">
              <a:schemeClr val="accent2">
                <a:hueOff val="-2964286"/>
                <a:satOff val="14200"/>
                <a:lumOff val="1313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Children often become worried and anxious when walking into class late as learning has already begun, so please help to avoid that. </a:t>
          </a:r>
          <a:endParaRPr lang="en-US" sz="2500" kern="1200" dirty="0"/>
        </a:p>
      </dsp:txBody>
      <dsp:txXfrm>
        <a:off x="64254" y="3284169"/>
        <a:ext cx="6500296" cy="11877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706163-9B00-4478-86B4-44648713CA4F}">
      <dsp:nvSpPr>
        <dsp:cNvPr id="0" name=""/>
        <dsp:cNvSpPr/>
      </dsp:nvSpPr>
      <dsp:spPr>
        <a:xfrm>
          <a:off x="0" y="6527"/>
          <a:ext cx="6628804" cy="946466"/>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Good school attendance is key to ensuring children make good progress in school. </a:t>
          </a:r>
          <a:endParaRPr lang="en-US" sz="1800" kern="1200" dirty="0"/>
        </a:p>
      </dsp:txBody>
      <dsp:txXfrm>
        <a:off x="46203" y="52730"/>
        <a:ext cx="6536398" cy="854060"/>
      </dsp:txXfrm>
    </dsp:sp>
    <dsp:sp modelId="{76E6200D-BE26-4168-974B-97F8FE047BC1}">
      <dsp:nvSpPr>
        <dsp:cNvPr id="0" name=""/>
        <dsp:cNvSpPr/>
      </dsp:nvSpPr>
      <dsp:spPr>
        <a:xfrm>
          <a:off x="0" y="1010593"/>
          <a:ext cx="6628804" cy="946466"/>
        </a:xfrm>
        <a:prstGeom prst="roundRect">
          <a:avLst/>
        </a:prstGeom>
        <a:gradFill rotWithShape="0">
          <a:gsLst>
            <a:gs pos="0">
              <a:schemeClr val="accent2">
                <a:hueOff val="-741071"/>
                <a:satOff val="3550"/>
                <a:lumOff val="3284"/>
                <a:alphaOff val="0"/>
                <a:tint val="96000"/>
                <a:lumMod val="100000"/>
              </a:schemeClr>
            </a:gs>
            <a:gs pos="78000">
              <a:schemeClr val="accent2">
                <a:hueOff val="-741071"/>
                <a:satOff val="3550"/>
                <a:lumOff val="3284"/>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We aim that every children has above 97% attendance each year.</a:t>
          </a:r>
          <a:endParaRPr lang="en-US" sz="1800" kern="1200" dirty="0"/>
        </a:p>
      </dsp:txBody>
      <dsp:txXfrm>
        <a:off x="46203" y="1056796"/>
        <a:ext cx="6536398" cy="854060"/>
      </dsp:txXfrm>
    </dsp:sp>
    <dsp:sp modelId="{620AA0E3-ABF6-4DB7-BEE5-9DB53A3C3366}">
      <dsp:nvSpPr>
        <dsp:cNvPr id="0" name=""/>
        <dsp:cNvSpPr/>
      </dsp:nvSpPr>
      <dsp:spPr>
        <a:xfrm>
          <a:off x="0" y="2014659"/>
          <a:ext cx="6628804" cy="950261"/>
        </a:xfrm>
        <a:prstGeom prst="roundRect">
          <a:avLst/>
        </a:prstGeom>
        <a:gradFill rotWithShape="0">
          <a:gsLst>
            <a:gs pos="0">
              <a:schemeClr val="accent2">
                <a:hueOff val="-1482143"/>
                <a:satOff val="7100"/>
                <a:lumOff val="6569"/>
                <a:alphaOff val="0"/>
                <a:tint val="96000"/>
                <a:lumMod val="100000"/>
              </a:schemeClr>
            </a:gs>
            <a:gs pos="78000">
              <a:schemeClr val="accent2">
                <a:hueOff val="-1482143"/>
                <a:satOff val="7100"/>
                <a:lumOff val="6569"/>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We get in touch with families if attendance begins to fall and if it continues parents are asked to meet with the Education Welfare Officer.</a:t>
          </a:r>
          <a:endParaRPr lang="en-US" sz="1600" kern="1200" dirty="0"/>
        </a:p>
      </dsp:txBody>
      <dsp:txXfrm>
        <a:off x="46388" y="2061047"/>
        <a:ext cx="6536028" cy="857485"/>
      </dsp:txXfrm>
    </dsp:sp>
    <dsp:sp modelId="{D7927AA4-DE3C-4080-B155-8AC6E3CEA7F2}">
      <dsp:nvSpPr>
        <dsp:cNvPr id="0" name=""/>
        <dsp:cNvSpPr/>
      </dsp:nvSpPr>
      <dsp:spPr>
        <a:xfrm>
          <a:off x="0" y="3022521"/>
          <a:ext cx="6628804" cy="946466"/>
        </a:xfrm>
        <a:prstGeom prst="roundRect">
          <a:avLst/>
        </a:prstGeom>
        <a:gradFill rotWithShape="0">
          <a:gsLst>
            <a:gs pos="0">
              <a:schemeClr val="accent2">
                <a:hueOff val="-2223214"/>
                <a:satOff val="10650"/>
                <a:lumOff val="9853"/>
                <a:alphaOff val="0"/>
                <a:tint val="96000"/>
                <a:lumMod val="100000"/>
              </a:schemeClr>
            </a:gs>
            <a:gs pos="78000">
              <a:schemeClr val="accent2">
                <a:hueOff val="-2223214"/>
                <a:satOff val="10650"/>
                <a:lumOff val="9853"/>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If your child is unwell, please call the office before 9.30am, we have an answer machine for you to leave a message. </a:t>
          </a:r>
          <a:endParaRPr lang="en-US" sz="1800" kern="1200" dirty="0"/>
        </a:p>
      </dsp:txBody>
      <dsp:txXfrm>
        <a:off x="46203" y="3068724"/>
        <a:ext cx="6536398" cy="854060"/>
      </dsp:txXfrm>
    </dsp:sp>
    <dsp:sp modelId="{1D418A9A-A7FE-4129-9C22-16A1195905D8}">
      <dsp:nvSpPr>
        <dsp:cNvPr id="0" name=""/>
        <dsp:cNvSpPr/>
      </dsp:nvSpPr>
      <dsp:spPr>
        <a:xfrm>
          <a:off x="0" y="4026587"/>
          <a:ext cx="6628804" cy="946466"/>
        </a:xfrm>
        <a:prstGeom prst="roundRect">
          <a:avLst/>
        </a:prstGeom>
        <a:gradFill rotWithShape="0">
          <a:gsLst>
            <a:gs pos="0">
              <a:schemeClr val="accent2">
                <a:hueOff val="-2964286"/>
                <a:satOff val="14200"/>
                <a:lumOff val="13137"/>
                <a:alphaOff val="0"/>
                <a:tint val="96000"/>
                <a:lumMod val="100000"/>
              </a:schemeClr>
            </a:gs>
            <a:gs pos="78000">
              <a:schemeClr val="accent2">
                <a:hueOff val="-2964286"/>
                <a:satOff val="14200"/>
                <a:lumOff val="1313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If we haven’t heard from you, we will call you before 11.30am to check where your child is. If we can’t get hold of you, we will carry out a home visit. </a:t>
          </a:r>
          <a:endParaRPr lang="en-US" sz="1800" kern="1200" dirty="0"/>
        </a:p>
      </dsp:txBody>
      <dsp:txXfrm>
        <a:off x="46203" y="4072790"/>
        <a:ext cx="6536398" cy="8540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CA5596-28CC-4E37-BEA9-CD3626ADAA3A}">
      <dsp:nvSpPr>
        <dsp:cNvPr id="0" name=""/>
        <dsp:cNvSpPr/>
      </dsp:nvSpPr>
      <dsp:spPr>
        <a:xfrm>
          <a:off x="1049" y="576898"/>
          <a:ext cx="3683234" cy="233885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4589E7-A49A-4CA9-9D00-3244896B4AE6}">
      <dsp:nvSpPr>
        <dsp:cNvPr id="0" name=""/>
        <dsp:cNvSpPr/>
      </dsp:nvSpPr>
      <dsp:spPr>
        <a:xfrm>
          <a:off x="410297" y="965684"/>
          <a:ext cx="3683234" cy="233885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Every child is provided with free snack every day at school which is fresh fruit or raw vegetables.</a:t>
          </a:r>
          <a:endParaRPr lang="en-US" sz="1900" kern="1200" dirty="0"/>
        </a:p>
      </dsp:txBody>
      <dsp:txXfrm>
        <a:off x="478800" y="1034187"/>
        <a:ext cx="3546228" cy="2201847"/>
      </dsp:txXfrm>
    </dsp:sp>
    <dsp:sp modelId="{06A065CE-DD4D-4492-A1FA-EB867327A80E}">
      <dsp:nvSpPr>
        <dsp:cNvPr id="0" name=""/>
        <dsp:cNvSpPr/>
      </dsp:nvSpPr>
      <dsp:spPr>
        <a:xfrm>
          <a:off x="4502780" y="576898"/>
          <a:ext cx="3683234" cy="2338853"/>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B10532-4F66-49F8-9403-83A716322709}">
      <dsp:nvSpPr>
        <dsp:cNvPr id="0" name=""/>
        <dsp:cNvSpPr/>
      </dsp:nvSpPr>
      <dsp:spPr>
        <a:xfrm>
          <a:off x="4912028" y="965684"/>
          <a:ext cx="3683234" cy="233885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GB" sz="1900" kern="1200" dirty="0"/>
            <a:t>Every child has free milk every day until they are 5 years old. After this time you can choose to pay for the milk. You will need to fill in a form online from the supplier. The office will tell you how this is done.</a:t>
          </a:r>
          <a:endParaRPr lang="en-US" sz="1900" kern="1200" dirty="0"/>
        </a:p>
      </dsp:txBody>
      <dsp:txXfrm>
        <a:off x="4980531" y="1034187"/>
        <a:ext cx="3546228" cy="220184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8645" y="0"/>
            <a:ext cx="2944283" cy="498295"/>
          </a:xfrm>
          <a:prstGeom prst="rect">
            <a:avLst/>
          </a:prstGeom>
        </p:spPr>
        <p:txBody>
          <a:bodyPr vert="horz" lIns="91440" tIns="45720" rIns="91440" bIns="45720" rtlCol="0"/>
          <a:lstStyle>
            <a:lvl1pPr algn="r">
              <a:defRPr sz="1200"/>
            </a:lvl1pPr>
          </a:lstStyle>
          <a:p>
            <a:fld id="{1E5343CE-EA3A-4C2F-8322-934653AB6609}" type="datetimeFigureOut">
              <a:rPr lang="en-GB" smtClean="0"/>
              <a:t>25/06/2024</a:t>
            </a:fld>
            <a:endParaRPr lang="en-GB"/>
          </a:p>
        </p:txBody>
      </p:sp>
      <p:sp>
        <p:nvSpPr>
          <p:cNvPr id="4" name="Slide Image Placeholder 3"/>
          <p:cNvSpPr>
            <a:spLocks noGrp="1" noRot="1" noChangeAspect="1"/>
          </p:cNvSpPr>
          <p:nvPr>
            <p:ph type="sldImg" idx="2"/>
          </p:nvPr>
        </p:nvSpPr>
        <p:spPr>
          <a:xfrm>
            <a:off x="419100" y="1241425"/>
            <a:ext cx="5956300"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9486"/>
            <a:ext cx="5435600" cy="391048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3107"/>
            <a:ext cx="2944283" cy="49829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8645" y="9433107"/>
            <a:ext cx="2944283" cy="498294"/>
          </a:xfrm>
          <a:prstGeom prst="rect">
            <a:avLst/>
          </a:prstGeom>
        </p:spPr>
        <p:txBody>
          <a:bodyPr vert="horz" lIns="91440" tIns="45720" rIns="91440" bIns="45720" rtlCol="0" anchor="b"/>
          <a:lstStyle>
            <a:lvl1pPr algn="r">
              <a:defRPr sz="1200"/>
            </a:lvl1pPr>
          </a:lstStyle>
          <a:p>
            <a:fld id="{87B942D7-A3D8-472D-B6C6-A5429875D643}" type="slidenum">
              <a:rPr lang="en-GB" smtClean="0"/>
              <a:t>‹#›</a:t>
            </a:fld>
            <a:endParaRPr lang="en-GB"/>
          </a:p>
        </p:txBody>
      </p:sp>
    </p:spTree>
    <p:extLst>
      <p:ext uri="{BB962C8B-B14F-4D97-AF65-F5344CB8AC3E}">
        <p14:creationId xmlns:p14="http://schemas.microsoft.com/office/powerpoint/2010/main" val="169976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book bag will be given to your child. Please do not buy one. </a:t>
            </a:r>
          </a:p>
          <a:p>
            <a:endParaRPr lang="en-US"/>
          </a:p>
        </p:txBody>
      </p:sp>
      <p:sp>
        <p:nvSpPr>
          <p:cNvPr id="4" name="Slide Number Placeholder 3"/>
          <p:cNvSpPr>
            <a:spLocks noGrp="1"/>
          </p:cNvSpPr>
          <p:nvPr>
            <p:ph type="sldNum" sz="quarter" idx="5"/>
          </p:nvPr>
        </p:nvSpPr>
        <p:spPr/>
        <p:txBody>
          <a:bodyPr/>
          <a:lstStyle/>
          <a:p>
            <a:fld id="{87B942D7-A3D8-472D-B6C6-A5429875D643}" type="slidenum">
              <a:rPr lang="en-GB" smtClean="0"/>
              <a:t>19</a:t>
            </a:fld>
            <a:endParaRPr lang="en-GB"/>
          </a:p>
        </p:txBody>
      </p:sp>
    </p:spTree>
    <p:extLst>
      <p:ext uri="{BB962C8B-B14F-4D97-AF65-F5344CB8AC3E}">
        <p14:creationId xmlns:p14="http://schemas.microsoft.com/office/powerpoint/2010/main" val="441695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 to young children is an important way to help them build language skills. It exposes them to new words and ways of using language. It also helps them learn general information about the world, which makes it easier for them to learn about new subjects at school.</a:t>
            </a:r>
          </a:p>
          <a:p>
            <a:r>
              <a:rPr lang="en-GB" dirty="0"/>
              <a:t>Books also help children build empathy and learn how to handle challenging feelings. Parents can use reading time as a chance to talk about emotions and how to cope with them. For example, you might say: “Have you ever felt as angry as the girl in this book? What would you do if you did?”</a:t>
            </a:r>
          </a:p>
          <a:p>
            <a:r>
              <a:rPr lang="en-GB" dirty="0"/>
              <a:t>Even five minutes of reading together gives you and your child a chance to slow down and connect with each other. And the sensory experience of sitting with you and hearing your voice also engages their brain in a way that makes learning easier.</a:t>
            </a:r>
          </a:p>
          <a:p>
            <a:r>
              <a:rPr lang="en-GB" dirty="0"/>
              <a:t>Children in Reception will read with an adult twice a week as a minimum. They will also take part in reading activities daily. Children should be reading their books at home daily with parents. </a:t>
            </a:r>
          </a:p>
          <a:p>
            <a:endParaRPr lang="en-GB" dirty="0"/>
          </a:p>
        </p:txBody>
      </p:sp>
      <p:sp>
        <p:nvSpPr>
          <p:cNvPr id="4" name="Slide Number Placeholder 3"/>
          <p:cNvSpPr>
            <a:spLocks noGrp="1"/>
          </p:cNvSpPr>
          <p:nvPr>
            <p:ph type="sldNum" sz="quarter" idx="5"/>
          </p:nvPr>
        </p:nvSpPr>
        <p:spPr/>
        <p:txBody>
          <a:bodyPr/>
          <a:lstStyle/>
          <a:p>
            <a:fld id="{87B942D7-A3D8-472D-B6C6-A5429875D643}" type="slidenum">
              <a:rPr lang="en-GB" smtClean="0"/>
              <a:t>20</a:t>
            </a:fld>
            <a:endParaRPr lang="en-GB"/>
          </a:p>
        </p:txBody>
      </p:sp>
    </p:spTree>
    <p:extLst>
      <p:ext uri="{BB962C8B-B14F-4D97-AF65-F5344CB8AC3E}">
        <p14:creationId xmlns:p14="http://schemas.microsoft.com/office/powerpoint/2010/main" val="1975233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does being "school ready" mean?</a:t>
            </a:r>
          </a:p>
          <a:p>
            <a:r>
              <a:rPr lang="en-GB" dirty="0"/>
              <a:t>having strong social skills</a:t>
            </a:r>
          </a:p>
          <a:p>
            <a:r>
              <a:rPr lang="en-GB" dirty="0"/>
              <a:t>can cope emotionally with being separated from their parents</a:t>
            </a:r>
          </a:p>
          <a:p>
            <a:r>
              <a:rPr lang="en-GB" dirty="0"/>
              <a:t>are relatively independent in their own personal care</a:t>
            </a:r>
          </a:p>
          <a:p>
            <a:r>
              <a:rPr lang="en-GB" dirty="0"/>
              <a:t>have a curiosity about the world and a desire to learn.</a:t>
            </a:r>
          </a:p>
        </p:txBody>
      </p:sp>
      <p:sp>
        <p:nvSpPr>
          <p:cNvPr id="4" name="Slide Number Placeholder 3"/>
          <p:cNvSpPr>
            <a:spLocks noGrp="1"/>
          </p:cNvSpPr>
          <p:nvPr>
            <p:ph type="sldNum" sz="quarter" idx="5"/>
          </p:nvPr>
        </p:nvSpPr>
        <p:spPr/>
        <p:txBody>
          <a:bodyPr/>
          <a:lstStyle/>
          <a:p>
            <a:fld id="{87B942D7-A3D8-472D-B6C6-A5429875D643}" type="slidenum">
              <a:rPr lang="en-GB" smtClean="0"/>
              <a:t>21</a:t>
            </a:fld>
            <a:endParaRPr lang="en-GB"/>
          </a:p>
        </p:txBody>
      </p:sp>
    </p:spTree>
    <p:extLst>
      <p:ext uri="{BB962C8B-B14F-4D97-AF65-F5344CB8AC3E}">
        <p14:creationId xmlns:p14="http://schemas.microsoft.com/office/powerpoint/2010/main" val="3899182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Group A nursery Group B non nursery. Only group B for Stay and play / home visits</a:t>
            </a:r>
          </a:p>
        </p:txBody>
      </p:sp>
      <p:sp>
        <p:nvSpPr>
          <p:cNvPr id="4" name="Slide Number Placeholder 3"/>
          <p:cNvSpPr>
            <a:spLocks noGrp="1"/>
          </p:cNvSpPr>
          <p:nvPr>
            <p:ph type="sldNum" sz="quarter" idx="5"/>
          </p:nvPr>
        </p:nvSpPr>
        <p:spPr/>
        <p:txBody>
          <a:bodyPr/>
          <a:lstStyle/>
          <a:p>
            <a:fld id="{87B942D7-A3D8-472D-B6C6-A5429875D643}" type="slidenum">
              <a:rPr lang="en-GB" smtClean="0"/>
              <a:t>22</a:t>
            </a:fld>
            <a:endParaRPr lang="en-GB"/>
          </a:p>
        </p:txBody>
      </p:sp>
    </p:spTree>
    <p:extLst>
      <p:ext uri="{BB962C8B-B14F-4D97-AF65-F5344CB8AC3E}">
        <p14:creationId xmlns:p14="http://schemas.microsoft.com/office/powerpoint/2010/main" val="2932792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ED6761-D794-455B-9508-63C313EEE021}"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2229054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ED6761-D794-455B-9508-63C313EEE021}"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3164298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ED6761-D794-455B-9508-63C313EEE021}"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4159097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ED6761-D794-455B-9508-63C313EEE021}" type="datetimeFigureOut">
              <a:rPr lang="en-GB" smtClean="0"/>
              <a:t>25/06/2024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4117754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ED6761-D794-455B-9508-63C313EEE021}" type="datetimeFigureOut">
              <a:rPr lang="en-GB" smtClean="0"/>
              <a:t>25/06/2024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38197110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ED6761-D794-455B-9508-63C313EEE021}" type="datetimeFigureOut">
              <a:rPr lang="en-GB" smtClean="0"/>
              <a:t>25/06/2024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2428763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ED6761-D794-455B-9508-63C313EEE021}" type="datetimeFigureOut">
              <a:rPr lang="en-GB" smtClean="0"/>
              <a:t>25/06/2024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3182665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ED6761-D794-455B-9508-63C313EEE021}" type="datetimeFigureOut">
              <a:rPr lang="en-GB" smtClean="0"/>
              <a:t>25/06/2024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2841900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ED6761-D794-455B-9508-63C313EEE021}" type="datetimeFigureOut">
              <a:rPr lang="en-GB" smtClean="0"/>
              <a:t>25/06/2024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1205052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ED6761-D794-455B-9508-63C313EEE021}"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3328640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ED6761-D794-455B-9508-63C313EEE021}"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B9728-33F5-49BF-8D46-41066F48FC2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989929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ED6761-D794-455B-9508-63C313EEE021}"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3404373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ED6761-D794-455B-9508-63C313EEE021}"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B9728-33F5-49BF-8D46-41066F48FC2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301293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ED6761-D794-455B-9508-63C313EEE021}"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458189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ED6761-D794-455B-9508-63C313EEE021}"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15523879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ED6761-D794-455B-9508-63C313EEE021}"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B9728-33F5-49BF-8D46-41066F48FC27}" type="slidenum">
              <a:rPr lang="en-GB" smtClean="0"/>
              <a:t>‹#›</a:t>
            </a:fld>
            <a:endParaRPr lang="en-GB"/>
          </a:p>
        </p:txBody>
      </p:sp>
    </p:spTree>
    <p:extLst>
      <p:ext uri="{BB962C8B-B14F-4D97-AF65-F5344CB8AC3E}">
        <p14:creationId xmlns:p14="http://schemas.microsoft.com/office/powerpoint/2010/main" val="831887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8ED6761-D794-455B-9508-63C313EEE021}" type="datetimeFigureOut">
              <a:rPr lang="en-GB" smtClean="0"/>
              <a:t>25/06/2024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37B9728-33F5-49BF-8D46-41066F48FC27}" type="slidenum">
              <a:rPr lang="en-GB" smtClean="0"/>
              <a:t>‹#›</a:t>
            </a:fld>
            <a:endParaRPr lang="en-GB"/>
          </a:p>
        </p:txBody>
      </p:sp>
    </p:spTree>
    <p:extLst>
      <p:ext uri="{BB962C8B-B14F-4D97-AF65-F5344CB8AC3E}">
        <p14:creationId xmlns:p14="http://schemas.microsoft.com/office/powerpoint/2010/main" val="12808488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5.sv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junior2.cumbresblogs.com/page/2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974337" y="1265314"/>
            <a:ext cx="4299666" cy="3249131"/>
          </a:xfrm>
        </p:spPr>
        <p:txBody>
          <a:bodyPr>
            <a:normAutofit/>
          </a:bodyPr>
          <a:lstStyle/>
          <a:p>
            <a:pPr algn="l"/>
            <a:r>
              <a:rPr lang="en-GB"/>
              <a:t>Welcome to Purford Green </a:t>
            </a:r>
          </a:p>
        </p:txBody>
      </p:sp>
      <p:sp>
        <p:nvSpPr>
          <p:cNvPr id="3" name="Subtitle 2"/>
          <p:cNvSpPr>
            <a:spLocks noGrp="1"/>
          </p:cNvSpPr>
          <p:nvPr>
            <p:ph type="subTitle" idx="1"/>
          </p:nvPr>
        </p:nvSpPr>
        <p:spPr>
          <a:xfrm>
            <a:off x="4974336" y="4514446"/>
            <a:ext cx="4299666" cy="871042"/>
          </a:xfrm>
        </p:spPr>
        <p:txBody>
          <a:bodyPr>
            <a:normAutofit/>
          </a:bodyPr>
          <a:lstStyle/>
          <a:p>
            <a:pPr algn="l"/>
            <a:r>
              <a:rPr lang="en-GB"/>
              <a:t>Information for new children and their families starting school. </a:t>
            </a:r>
          </a:p>
        </p:txBody>
      </p:sp>
      <p:sp>
        <p:nvSpPr>
          <p:cNvPr id="9" name="Isosceles Triangle 8">
            <a:extLst>
              <a:ext uri="{FF2B5EF4-FFF2-40B4-BE49-F238E27FC236}">
                <a16:creationId xmlns:a16="http://schemas.microsoft.com/office/drawing/2014/main" id="{5A7802B6-FF37-40CF-A7E2-6F2A0D9A9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 name="Picture 3">
            <a:extLst>
              <a:ext uri="{FF2B5EF4-FFF2-40B4-BE49-F238E27FC236}">
                <a16:creationId xmlns:a16="http://schemas.microsoft.com/office/drawing/2014/main" id="{7380DBF7-F76F-4E8A-BD99-6BFA23CA1982}"/>
              </a:ext>
            </a:extLst>
          </p:cNvPr>
          <p:cNvPicPr>
            <a:picLocks noChangeAspect="1"/>
          </p:cNvPicPr>
          <p:nvPr/>
        </p:nvPicPr>
        <p:blipFill>
          <a:blip r:embed="rId2"/>
          <a:stretch>
            <a:fillRect/>
          </a:stretch>
        </p:blipFill>
        <p:spPr>
          <a:xfrm>
            <a:off x="888604" y="1358751"/>
            <a:ext cx="3765692" cy="4148468"/>
          </a:xfrm>
          <a:prstGeom prst="rect">
            <a:avLst/>
          </a:prstGeom>
        </p:spPr>
      </p:pic>
    </p:spTree>
    <p:extLst>
      <p:ext uri="{BB962C8B-B14F-4D97-AF65-F5344CB8AC3E}">
        <p14:creationId xmlns:p14="http://schemas.microsoft.com/office/powerpoint/2010/main" val="2472005462"/>
      </p:ext>
    </p:extLst>
  </p:cSld>
  <p:clrMapOvr>
    <a:masterClrMapping/>
  </p:clrMapOvr>
  <mc:AlternateContent xmlns:mc="http://schemas.openxmlformats.org/markup-compatibility/2006" xmlns:p14="http://schemas.microsoft.com/office/powerpoint/2010/main">
    <mc:Choice Requires="p14">
      <p:transition spd="slow" p14:dur="2000" advTm="6563"/>
    </mc:Choice>
    <mc:Fallback xmlns="">
      <p:transition spd="slow" advTm="6563"/>
    </mc:Fallback>
  </mc:AlternateContent>
  <p:extLst>
    <p:ext uri="{E180D4A7-C9FB-4DFB-919C-405C955672EB}">
      <p14:showEvtLst xmlns:p14="http://schemas.microsoft.com/office/powerpoint/2010/main">
        <p14:playEvt time="161" objId="5"/>
      </p14:showEvtLst>
    </p:ext>
  </p:extLs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09EA7EA7-74F5-4EE2-8E3D-1A10308259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A5CE79B5-7EE4-424D-AD14-5DEFB61B85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696C926F-F999-44BA-8D86-9EAB51D650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248745E7-0AF0-48F9-8E58-2673FC5F4F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9715E81A-D2E0-4431-9370-4E4A9ECA7F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CEDB37A9-282D-4DDB-85AD-B2090A825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533D5933-7F91-4F5E-BC31-42FD0E2D8D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37ADDF68-C9BE-46EA-83DE-2C07DD839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10D67396-BABD-48A8-A892-CCB5095FA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626DA82A-72C2-4DF6-9CF0-0D1F6B96B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8EE6DC63-4380-4BE0-A68A-8F01162BD1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cxnSp>
        <p:nvCxnSpPr>
          <p:cNvPr id="22" name="Straight Connector 21">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43467" y="816638"/>
            <a:ext cx="3367359" cy="5224724"/>
          </a:xfrm>
        </p:spPr>
        <p:txBody>
          <a:bodyPr vert="horz" lIns="91440" tIns="45720" rIns="91440" bIns="45720" rtlCol="0" anchor="ctr">
            <a:normAutofit/>
          </a:bodyPr>
          <a:lstStyle/>
          <a:p>
            <a:r>
              <a:rPr lang="en-US"/>
              <a:t>Key staff </a:t>
            </a:r>
          </a:p>
        </p:txBody>
      </p:sp>
      <p:sp>
        <p:nvSpPr>
          <p:cNvPr id="5" name="Content Placeholder 4"/>
          <p:cNvSpPr>
            <a:spLocks noGrp="1"/>
          </p:cNvSpPr>
          <p:nvPr>
            <p:ph sz="half" idx="1"/>
          </p:nvPr>
        </p:nvSpPr>
        <p:spPr>
          <a:xfrm>
            <a:off x="4654295" y="816638"/>
            <a:ext cx="4619706" cy="5224724"/>
          </a:xfrm>
        </p:spPr>
        <p:txBody>
          <a:bodyPr vert="horz" lIns="91440" tIns="45720" rIns="91440" bIns="45720" rtlCol="0" anchor="ctr">
            <a:normAutofit/>
          </a:bodyPr>
          <a:lstStyle/>
          <a:p>
            <a:endParaRPr lang="en-US" dirty="0"/>
          </a:p>
          <a:p>
            <a:r>
              <a:rPr lang="en-US" dirty="0"/>
              <a:t>Miss Emma Bloomfield – Executive Headteacher</a:t>
            </a:r>
          </a:p>
          <a:p>
            <a:r>
              <a:rPr lang="en-US" dirty="0" err="1"/>
              <a:t>Mrs</a:t>
            </a:r>
            <a:r>
              <a:rPr lang="en-US" dirty="0"/>
              <a:t> Rachel Thomson – Head of School</a:t>
            </a:r>
          </a:p>
          <a:p>
            <a:r>
              <a:rPr lang="en-US" dirty="0" err="1"/>
              <a:t>Mrs</a:t>
            </a:r>
            <a:r>
              <a:rPr lang="en-US" dirty="0"/>
              <a:t> Karen Rouse – Deputy Headteacher</a:t>
            </a:r>
          </a:p>
          <a:p>
            <a:r>
              <a:rPr lang="en-US" dirty="0"/>
              <a:t>Miss  Brittany Stoneman – Assistant Headteacher</a:t>
            </a:r>
          </a:p>
          <a:p>
            <a:r>
              <a:rPr lang="en-US" dirty="0"/>
              <a:t>Miss Michelle Machin – Class Teacher and EYFS Leader  </a:t>
            </a:r>
          </a:p>
          <a:p>
            <a:r>
              <a:rPr lang="en-US" dirty="0"/>
              <a:t> </a:t>
            </a:r>
            <a:r>
              <a:rPr lang="en-US" dirty="0" err="1"/>
              <a:t>Mr</a:t>
            </a:r>
            <a:r>
              <a:rPr lang="en-US" dirty="0"/>
              <a:t> Luke Hammond- Class Teacher on Mondays</a:t>
            </a:r>
          </a:p>
          <a:p>
            <a:r>
              <a:rPr lang="en-US" dirty="0"/>
              <a:t> </a:t>
            </a:r>
            <a:r>
              <a:rPr lang="en-US" dirty="0" err="1"/>
              <a:t>Mrs</a:t>
            </a:r>
            <a:r>
              <a:rPr lang="en-US" dirty="0"/>
              <a:t> Morgan, </a:t>
            </a:r>
            <a:r>
              <a:rPr lang="en-US" dirty="0" err="1"/>
              <a:t>Mrs</a:t>
            </a:r>
            <a:r>
              <a:rPr lang="en-US" dirty="0"/>
              <a:t> </a:t>
            </a:r>
            <a:r>
              <a:rPr lang="en-US" dirty="0" err="1"/>
              <a:t>Bianka</a:t>
            </a:r>
            <a:r>
              <a:rPr lang="en-US" dirty="0"/>
              <a:t>, </a:t>
            </a:r>
            <a:r>
              <a:rPr lang="en-US" dirty="0" err="1"/>
              <a:t>Mrs</a:t>
            </a:r>
            <a:r>
              <a:rPr lang="en-US" dirty="0"/>
              <a:t> Hunter</a:t>
            </a:r>
          </a:p>
          <a:p>
            <a:r>
              <a:rPr lang="en-US" dirty="0" err="1"/>
              <a:t>Mrs</a:t>
            </a:r>
            <a:r>
              <a:rPr lang="en-US" dirty="0"/>
              <a:t> Madge – Inclusion Assistant</a:t>
            </a:r>
          </a:p>
          <a:p>
            <a:r>
              <a:rPr lang="en-US" dirty="0" err="1"/>
              <a:t>Mrs</a:t>
            </a:r>
            <a:r>
              <a:rPr lang="en-US" dirty="0"/>
              <a:t> Hammond – Learning Mentor</a:t>
            </a:r>
          </a:p>
          <a:p>
            <a:endParaRPr lang="en-US" dirty="0"/>
          </a:p>
          <a:p>
            <a:endParaRPr lang="en-US" dirty="0"/>
          </a:p>
        </p:txBody>
      </p:sp>
    </p:spTree>
    <p:extLst>
      <p:ext uri="{BB962C8B-B14F-4D97-AF65-F5344CB8AC3E}">
        <p14:creationId xmlns:p14="http://schemas.microsoft.com/office/powerpoint/2010/main" val="606982771"/>
      </p:ext>
    </p:extLst>
  </p:cSld>
  <p:clrMapOvr>
    <a:masterClrMapping/>
  </p:clrMapOvr>
  <mc:AlternateContent xmlns:mc="http://schemas.openxmlformats.org/markup-compatibility/2006" xmlns:p14="http://schemas.microsoft.com/office/powerpoint/2010/main">
    <mc:Choice Requires="p14">
      <p:transition spd="slow" p14:dur="2000" advTm="13662"/>
    </mc:Choice>
    <mc:Fallback xmlns="">
      <p:transition spd="slow" advTm="1366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22" name="Rectangle 21">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4" name="Rectangle 23">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Connector 25">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30"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Isosceles Triangle 33">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Isosceles Triangle 37">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0" name="Freeform: Shape 39">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7124214" y="-195532"/>
            <a:ext cx="4512989" cy="2227730"/>
          </a:xfrm>
        </p:spPr>
        <p:txBody>
          <a:bodyPr vert="horz" lIns="91440" tIns="45720" rIns="91440" bIns="45720" rtlCol="0" anchor="ctr">
            <a:normAutofit/>
          </a:bodyPr>
          <a:lstStyle/>
          <a:p>
            <a:r>
              <a:rPr lang="en-US" dirty="0">
                <a:solidFill>
                  <a:srgbClr val="FFFFFF"/>
                </a:solidFill>
              </a:rPr>
              <a:t>School uniform </a:t>
            </a:r>
          </a:p>
        </p:txBody>
      </p:sp>
      <p:pic>
        <p:nvPicPr>
          <p:cNvPr id="5" name="Content Placeholder 4">
            <a:extLst>
              <a:ext uri="{FF2B5EF4-FFF2-40B4-BE49-F238E27FC236}">
                <a16:creationId xmlns:a16="http://schemas.microsoft.com/office/drawing/2014/main" id="{CFDF3B1C-466F-45AE-B7DA-B5F207FBD8DE}"/>
              </a:ext>
            </a:extLst>
          </p:cNvPr>
          <p:cNvPicPr>
            <a:picLocks noGrp="1" noChangeAspect="1"/>
          </p:cNvPicPr>
          <p:nvPr>
            <p:ph sz="half" idx="2"/>
          </p:nvPr>
        </p:nvPicPr>
        <p:blipFill>
          <a:blip r:embed="rId2"/>
          <a:stretch>
            <a:fillRect/>
          </a:stretch>
        </p:blipFill>
        <p:spPr>
          <a:xfrm>
            <a:off x="295606" y="1902177"/>
            <a:ext cx="4812533" cy="2779238"/>
          </a:xfrm>
          <a:prstGeom prst="rect">
            <a:avLst/>
          </a:prstGeom>
        </p:spPr>
      </p:pic>
      <p:sp>
        <p:nvSpPr>
          <p:cNvPr id="3" name="Content Placeholder 2"/>
          <p:cNvSpPr>
            <a:spLocks noGrp="1"/>
          </p:cNvSpPr>
          <p:nvPr>
            <p:ph sz="half" idx="1"/>
          </p:nvPr>
        </p:nvSpPr>
        <p:spPr>
          <a:xfrm>
            <a:off x="7052329" y="1413971"/>
            <a:ext cx="4512988" cy="5014465"/>
          </a:xfrm>
        </p:spPr>
        <p:txBody>
          <a:bodyPr vert="horz" lIns="91440" tIns="45720" rIns="91440" bIns="45720" rtlCol="0" anchor="t">
            <a:normAutofit fontScale="92500" lnSpcReduction="10000"/>
          </a:bodyPr>
          <a:lstStyle/>
          <a:p>
            <a:pPr>
              <a:lnSpc>
                <a:spcPct val="90000"/>
              </a:lnSpc>
            </a:pPr>
            <a:r>
              <a:rPr lang="en-US" sz="1500" dirty="0">
                <a:solidFill>
                  <a:srgbClr val="FFFFFF"/>
                </a:solidFill>
              </a:rPr>
              <a:t>School uniform creates a sense of belonging and togetherness within the school community, so all children are expected to wear full school uniform, including black shoes. </a:t>
            </a:r>
          </a:p>
          <a:p>
            <a:pPr>
              <a:lnSpc>
                <a:spcPct val="90000"/>
              </a:lnSpc>
            </a:pPr>
            <a:r>
              <a:rPr lang="en-US" sz="1500" dirty="0">
                <a:solidFill>
                  <a:srgbClr val="FFFFFF"/>
                </a:solidFill>
              </a:rPr>
              <a:t>Uniform can be bought with school logo on from Create Identity. </a:t>
            </a:r>
          </a:p>
          <a:p>
            <a:pPr>
              <a:lnSpc>
                <a:spcPct val="90000"/>
              </a:lnSpc>
            </a:pPr>
            <a:r>
              <a:rPr lang="en-US" sz="1500" dirty="0">
                <a:solidFill>
                  <a:srgbClr val="FFFFFF"/>
                </a:solidFill>
              </a:rPr>
              <a:t>Uniform does not need to have the school logo on and items can be purchased from Asda, Tesco’s and Sainsburys. </a:t>
            </a:r>
          </a:p>
          <a:p>
            <a:pPr>
              <a:lnSpc>
                <a:spcPct val="90000"/>
              </a:lnSpc>
            </a:pPr>
            <a:r>
              <a:rPr lang="en-US" sz="1500" dirty="0">
                <a:solidFill>
                  <a:srgbClr val="FFFFFF"/>
                </a:solidFill>
              </a:rPr>
              <a:t>All uniform needs to be labelled so that after PE, children can find their own uniform and not go home with someone else’s. This includes shoes!</a:t>
            </a:r>
          </a:p>
          <a:p>
            <a:pPr>
              <a:lnSpc>
                <a:spcPct val="90000"/>
              </a:lnSpc>
            </a:pPr>
            <a:r>
              <a:rPr lang="en-US" sz="1500" dirty="0">
                <a:solidFill>
                  <a:srgbClr val="FFFFFF"/>
                </a:solidFill>
              </a:rPr>
              <a:t>Indelible marker pen is the best to label clothes and school belongings.</a:t>
            </a:r>
          </a:p>
          <a:p>
            <a:pPr>
              <a:lnSpc>
                <a:spcPct val="90000"/>
              </a:lnSpc>
            </a:pPr>
            <a:r>
              <a:rPr lang="en-US" sz="1500" dirty="0">
                <a:solidFill>
                  <a:srgbClr val="FFFFFF"/>
                </a:solidFill>
              </a:rPr>
              <a:t>Your child will also need a pair of wellies – labelled with their name that will be kept in school to use in the outside area. </a:t>
            </a:r>
          </a:p>
          <a:p>
            <a:pPr>
              <a:lnSpc>
                <a:spcPct val="90000"/>
              </a:lnSpc>
            </a:pPr>
            <a:r>
              <a:rPr lang="en-US" sz="1500" dirty="0">
                <a:solidFill>
                  <a:srgbClr val="FFFFFF"/>
                </a:solidFill>
              </a:rPr>
              <a:t>Children in Reception have access to the outside area every day so please ensure appropriate clothing is worn. (coats, hats, sun hats, etc.)</a:t>
            </a:r>
          </a:p>
          <a:p>
            <a:pPr>
              <a:lnSpc>
                <a:spcPct val="90000"/>
              </a:lnSpc>
            </a:pPr>
            <a:r>
              <a:rPr lang="en-US" sz="1500" dirty="0">
                <a:solidFill>
                  <a:srgbClr val="FFFFFF"/>
                </a:solidFill>
              </a:rPr>
              <a:t>Long hair must be tied back with any hair hands in school </a:t>
            </a:r>
            <a:r>
              <a:rPr lang="en-US" sz="1500" dirty="0" err="1">
                <a:solidFill>
                  <a:srgbClr val="FFFFFF"/>
                </a:solidFill>
              </a:rPr>
              <a:t>colours</a:t>
            </a:r>
            <a:r>
              <a:rPr lang="en-US" sz="1500" dirty="0">
                <a:solidFill>
                  <a:srgbClr val="FFFFFF"/>
                </a:solidFill>
              </a:rPr>
              <a:t> – green, white, black, grey</a:t>
            </a:r>
          </a:p>
          <a:p>
            <a:pPr>
              <a:lnSpc>
                <a:spcPct val="90000"/>
              </a:lnSpc>
            </a:pPr>
            <a:endParaRPr lang="en-US" sz="1500" dirty="0">
              <a:solidFill>
                <a:srgbClr val="FFFFFF"/>
              </a:solidFill>
            </a:endParaRPr>
          </a:p>
        </p:txBody>
      </p:sp>
    </p:spTree>
    <p:extLst>
      <p:ext uri="{BB962C8B-B14F-4D97-AF65-F5344CB8AC3E}">
        <p14:creationId xmlns:p14="http://schemas.microsoft.com/office/powerpoint/2010/main" val="533003001"/>
      </p:ext>
    </p:extLst>
  </p:cSld>
  <p:clrMapOvr>
    <a:masterClrMapping/>
  </p:clrMapOvr>
  <mc:AlternateContent xmlns:mc="http://schemas.openxmlformats.org/markup-compatibility/2006" xmlns:p14="http://schemas.microsoft.com/office/powerpoint/2010/main">
    <mc:Choice Requires="p14">
      <p:transition spd="slow" p14:dur="2000" advTm="12480"/>
    </mc:Choice>
    <mc:Fallback xmlns="">
      <p:transition spd="slow" advTm="1248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4DE830A-B531-4A3B-96F6-0ECE88B085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2813DF2C-461A-4A8F-9679-A172790D1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54CD3A85-C039-4249-86E4-1EB9318B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887EA6D2-2883-42C2-993D-094CA6D65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3B895046-636F-4D1B-ACA4-29AA0CB33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C6B0CDE3-E054-4EDD-A43B-F96843D8B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3B66B1A2-F145-4C9B-85CC-4BF30D58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5D4FC972-94B3-4035-8D31-E668C132B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374B9941-AFBE-4A77-A50E-B6EA04A74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27A982C5-2C38-4CE9-BC18-94697AD6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0060D8D1-7BB1-498F-AFBB-ADAC130A9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title"/>
          </p:nvPr>
        </p:nvSpPr>
        <p:spPr>
          <a:xfrm>
            <a:off x="985969" y="4553712"/>
            <a:ext cx="8288032" cy="1096316"/>
          </a:xfrm>
        </p:spPr>
        <p:txBody>
          <a:bodyPr vert="horz" lIns="91440" tIns="45720" rIns="91440" bIns="45720" rtlCol="0" anchor="b">
            <a:normAutofit/>
          </a:bodyPr>
          <a:lstStyle/>
          <a:p>
            <a:pPr algn="ctr"/>
            <a:r>
              <a:rPr lang="en-US" sz="4800" kern="1200">
                <a:solidFill>
                  <a:schemeClr val="accent1"/>
                </a:solidFill>
                <a:latin typeface="+mj-lt"/>
                <a:ea typeface="+mj-ea"/>
                <a:cs typeface="+mj-cs"/>
              </a:rPr>
              <a:t>PE Kit</a:t>
            </a:r>
          </a:p>
        </p:txBody>
      </p:sp>
      <p:sp>
        <p:nvSpPr>
          <p:cNvPr id="3" name="Content Placeholder 2">
            <a:extLst>
              <a:ext uri="{FF2B5EF4-FFF2-40B4-BE49-F238E27FC236}">
                <a16:creationId xmlns:a16="http://schemas.microsoft.com/office/drawing/2014/main" id="{BEC332E3-B469-49DB-9F6D-F7F2A80E5CC8}"/>
              </a:ext>
            </a:extLst>
          </p:cNvPr>
          <p:cNvSpPr>
            <a:spLocks noGrp="1"/>
          </p:cNvSpPr>
          <p:nvPr>
            <p:ph sz="half" idx="2"/>
          </p:nvPr>
        </p:nvSpPr>
        <p:spPr>
          <a:xfrm>
            <a:off x="238347" y="5650029"/>
            <a:ext cx="9035654" cy="914820"/>
          </a:xfrm>
        </p:spPr>
        <p:txBody>
          <a:bodyPr vert="horz" lIns="91440" tIns="45720" rIns="91440" bIns="45720" rtlCol="0" anchor="t">
            <a:normAutofit/>
          </a:bodyPr>
          <a:lstStyle/>
          <a:p>
            <a:pPr marL="0" indent="0" algn="ctr">
              <a:buNone/>
            </a:pPr>
            <a:r>
              <a:rPr lang="en-US" sz="2000" dirty="0">
                <a:solidFill>
                  <a:schemeClr val="tx1">
                    <a:lumMod val="50000"/>
                    <a:lumOff val="50000"/>
                  </a:schemeClr>
                </a:solidFill>
              </a:rPr>
              <a:t>PE Kit – </a:t>
            </a:r>
            <a:r>
              <a:rPr lang="en-US" sz="2000" b="1" u="sng" dirty="0">
                <a:solidFill>
                  <a:schemeClr val="tx1">
                    <a:lumMod val="50000"/>
                    <a:lumOff val="50000"/>
                  </a:schemeClr>
                </a:solidFill>
              </a:rPr>
              <a:t>all </a:t>
            </a:r>
            <a:r>
              <a:rPr lang="en-US" sz="2000" dirty="0">
                <a:solidFill>
                  <a:schemeClr val="tx1">
                    <a:lumMod val="50000"/>
                    <a:lumOff val="50000"/>
                  </a:schemeClr>
                </a:solidFill>
              </a:rPr>
              <a:t>items need to be labelled with your child’s name or initials, including shoes and the bag itself! </a:t>
            </a:r>
          </a:p>
        </p:txBody>
      </p:sp>
      <p:pic>
        <p:nvPicPr>
          <p:cNvPr id="4" name="Content Placeholder 3"/>
          <p:cNvPicPr>
            <a:picLocks noGrp="1" noChangeAspect="1"/>
          </p:cNvPicPr>
          <p:nvPr>
            <p:ph sz="half" idx="1"/>
          </p:nvPr>
        </p:nvPicPr>
        <p:blipFill rotWithShape="1">
          <a:blip r:embed="rId2">
            <a:clrChange>
              <a:clrFrom>
                <a:srgbClr val="FFFFFF"/>
              </a:clrFrom>
              <a:clrTo>
                <a:srgbClr val="FFFFFF">
                  <a:alpha val="0"/>
                </a:srgbClr>
              </a:clrTo>
            </a:clrChange>
          </a:blip>
          <a:srcRect l="3581" t="19576" r="55332" b="26593"/>
          <a:stretch/>
        </p:blipFill>
        <p:spPr>
          <a:xfrm>
            <a:off x="1715607" y="569817"/>
            <a:ext cx="6135505" cy="4383183"/>
          </a:xfrm>
          <a:prstGeom prst="rect">
            <a:avLst/>
          </a:prstGeom>
        </p:spPr>
      </p:pic>
    </p:spTree>
    <p:extLst>
      <p:ext uri="{BB962C8B-B14F-4D97-AF65-F5344CB8AC3E}">
        <p14:creationId xmlns:p14="http://schemas.microsoft.com/office/powerpoint/2010/main" val="1469671908"/>
      </p:ext>
    </p:extLst>
  </p:cSld>
  <p:clrMapOvr>
    <a:masterClrMapping/>
  </p:clrMapOvr>
  <mc:AlternateContent xmlns:mc="http://schemas.openxmlformats.org/markup-compatibility/2006" xmlns:p14="http://schemas.microsoft.com/office/powerpoint/2010/main">
    <mc:Choice Requires="p14">
      <p:transition spd="slow" p14:dur="2000" advTm="13066"/>
    </mc:Choice>
    <mc:Fallback xmlns="">
      <p:transition spd="slow" advTm="130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2481" y="1382486"/>
            <a:ext cx="3547581" cy="4093028"/>
          </a:xfrm>
        </p:spPr>
        <p:txBody>
          <a:bodyPr anchor="ctr">
            <a:normAutofit/>
          </a:bodyPr>
          <a:lstStyle/>
          <a:p>
            <a:r>
              <a:rPr lang="en-GB" sz="4400" dirty="0"/>
              <a:t>Start of the of the day </a:t>
            </a:r>
          </a:p>
        </p:txBody>
      </p:sp>
      <p:grpSp>
        <p:nvGrpSpPr>
          <p:cNvPr id="11" name="Group 10">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12" name="Straight Connector 11">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CE570E5-F0DA-4668-9FE7-18B69B4EF882}"/>
              </a:ext>
            </a:extLst>
          </p:cNvPr>
          <p:cNvGraphicFramePr>
            <a:graphicFrameLocks noGrp="1"/>
          </p:cNvGraphicFramePr>
          <p:nvPr>
            <p:ph idx="1"/>
            <p:extLst>
              <p:ext uri="{D42A27DB-BD31-4B8C-83A1-F6EECF244321}">
                <p14:modId xmlns:p14="http://schemas.microsoft.com/office/powerpoint/2010/main" val="1435720799"/>
              </p:ext>
            </p:extLst>
          </p:nvPr>
        </p:nvGraphicFramePr>
        <p:xfrm>
          <a:off x="4910715" y="383335"/>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4" name="Rectangle: Rounded Corners 4">
            <a:extLst>
              <a:ext uri="{FF2B5EF4-FFF2-40B4-BE49-F238E27FC236}">
                <a16:creationId xmlns:a16="http://schemas.microsoft.com/office/drawing/2014/main" id="{46218865-0F0A-438B-9B03-CCB04019D211}"/>
              </a:ext>
            </a:extLst>
          </p:cNvPr>
          <p:cNvSpPr txBox="1"/>
          <p:nvPr/>
        </p:nvSpPr>
        <p:spPr>
          <a:xfrm>
            <a:off x="5023959" y="5014684"/>
            <a:ext cx="6505436" cy="114023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endParaRPr lang="en-US" sz="2400" kern="1200" dirty="0"/>
          </a:p>
        </p:txBody>
      </p:sp>
    </p:spTree>
    <p:extLst>
      <p:ext uri="{BB962C8B-B14F-4D97-AF65-F5344CB8AC3E}">
        <p14:creationId xmlns:p14="http://schemas.microsoft.com/office/powerpoint/2010/main" val="1260992725"/>
      </p:ext>
    </p:extLst>
  </p:cSld>
  <p:clrMapOvr>
    <a:masterClrMapping/>
  </p:clrMapOvr>
  <mc:AlternateContent xmlns:mc="http://schemas.openxmlformats.org/markup-compatibility/2006" xmlns:p14="http://schemas.microsoft.com/office/powerpoint/2010/main">
    <mc:Choice Requires="p14">
      <p:transition spd="slow" p14:dur="2000" advTm="13096"/>
    </mc:Choice>
    <mc:Fallback xmlns="">
      <p:transition spd="slow" advTm="1309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2481" y="1382486"/>
            <a:ext cx="3547581" cy="4093028"/>
          </a:xfrm>
        </p:spPr>
        <p:txBody>
          <a:bodyPr anchor="ctr">
            <a:normAutofit/>
          </a:bodyPr>
          <a:lstStyle/>
          <a:p>
            <a:r>
              <a:rPr lang="en-GB" sz="4400"/>
              <a:t>Attendance </a:t>
            </a:r>
          </a:p>
        </p:txBody>
      </p:sp>
      <p:grpSp>
        <p:nvGrpSpPr>
          <p:cNvPr id="11" name="Group 10">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12" name="Straight Connector 11">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0303EE2-7075-4694-8791-5F310DD52D7A}"/>
              </a:ext>
            </a:extLst>
          </p:cNvPr>
          <p:cNvGraphicFramePr>
            <a:graphicFrameLocks noGrp="1"/>
          </p:cNvGraphicFramePr>
          <p:nvPr>
            <p:ph idx="1"/>
            <p:extLst>
              <p:ext uri="{D42A27DB-BD31-4B8C-83A1-F6EECF244321}">
                <p14:modId xmlns:p14="http://schemas.microsoft.com/office/powerpoint/2010/main" val="858991909"/>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4590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43467" y="816638"/>
            <a:ext cx="3367359" cy="5224724"/>
          </a:xfrm>
        </p:spPr>
        <p:txBody>
          <a:bodyPr anchor="ctr">
            <a:normAutofit/>
          </a:bodyPr>
          <a:lstStyle/>
          <a:p>
            <a:br>
              <a:rPr lang="en-GB" dirty="0"/>
            </a:br>
            <a:br>
              <a:rPr lang="en-GB" dirty="0"/>
            </a:br>
            <a:br>
              <a:rPr lang="en-GB" dirty="0"/>
            </a:br>
            <a:br>
              <a:rPr lang="en-GB" dirty="0"/>
            </a:br>
            <a:br>
              <a:rPr lang="en-GB" dirty="0"/>
            </a:br>
            <a:endParaRPr lang="en-GB" dirty="0"/>
          </a:p>
        </p:txBody>
      </p:sp>
      <p:sp>
        <p:nvSpPr>
          <p:cNvPr id="24" name="Content Placeholder 2"/>
          <p:cNvSpPr>
            <a:spLocks noGrp="1"/>
          </p:cNvSpPr>
          <p:nvPr>
            <p:ph idx="1"/>
          </p:nvPr>
        </p:nvSpPr>
        <p:spPr>
          <a:xfrm>
            <a:off x="4654295" y="816638"/>
            <a:ext cx="4619706" cy="5224724"/>
          </a:xfrm>
        </p:spPr>
        <p:txBody>
          <a:bodyPr anchor="ctr">
            <a:normAutofit/>
          </a:bodyPr>
          <a:lstStyle/>
          <a:p>
            <a:pPr>
              <a:lnSpc>
                <a:spcPct val="90000"/>
              </a:lnSpc>
            </a:pPr>
            <a:r>
              <a:rPr lang="en-GB" dirty="0"/>
              <a:t>We publish our term dates and INSET days in advance. These are sent via email, class Dojo and are on our Website.</a:t>
            </a:r>
          </a:p>
          <a:p>
            <a:pPr>
              <a:lnSpc>
                <a:spcPct val="90000"/>
              </a:lnSpc>
            </a:pPr>
            <a:r>
              <a:rPr lang="en-GB" dirty="0"/>
              <a:t>If you need time off in term time, please complete a request form which is available at the office.</a:t>
            </a:r>
          </a:p>
          <a:p>
            <a:pPr>
              <a:lnSpc>
                <a:spcPct val="90000"/>
              </a:lnSpc>
            </a:pPr>
            <a:r>
              <a:rPr lang="en-GB" dirty="0"/>
              <a:t>Unfortunately, we are not permitted to agree to holidays during term time.</a:t>
            </a:r>
          </a:p>
          <a:p>
            <a:pPr>
              <a:lnSpc>
                <a:spcPct val="90000"/>
              </a:lnSpc>
            </a:pPr>
            <a:r>
              <a:rPr lang="en-GB" dirty="0"/>
              <a:t>However, please be honest with us. Whilst we can’t agree to them, we do understand it is cheaper. </a:t>
            </a:r>
          </a:p>
          <a:p>
            <a:pPr>
              <a:lnSpc>
                <a:spcPct val="90000"/>
              </a:lnSpc>
            </a:pPr>
            <a:r>
              <a:rPr lang="en-GB" dirty="0"/>
              <a:t>We do have to work with Essex County Council to issue fines so do factor that into the cost of your holiday.</a:t>
            </a:r>
          </a:p>
        </p:txBody>
      </p:sp>
      <p:pic>
        <p:nvPicPr>
          <p:cNvPr id="3" name="Picture 4">
            <a:extLst>
              <a:ext uri="{FF2B5EF4-FFF2-40B4-BE49-F238E27FC236}">
                <a16:creationId xmlns:a16="http://schemas.microsoft.com/office/drawing/2014/main" id="{AC2E5C9D-3461-1DFA-41DB-E79F399220B0}"/>
              </a:ext>
            </a:extLst>
          </p:cNvPr>
          <p:cNvPicPr>
            <a:picLocks noChangeAspect="1"/>
          </p:cNvPicPr>
          <p:nvPr/>
        </p:nvPicPr>
        <p:blipFill rotWithShape="1">
          <a:blip r:embed="rId2"/>
          <a:srcRect l="20869" t="12121" r="21739" b="7359"/>
          <a:stretch/>
        </p:blipFill>
        <p:spPr>
          <a:xfrm>
            <a:off x="549275" y="1260475"/>
            <a:ext cx="3360299" cy="3393417"/>
          </a:xfrm>
          <a:prstGeom prst="rect">
            <a:avLst/>
          </a:prstGeom>
        </p:spPr>
      </p:pic>
    </p:spTree>
    <p:extLst>
      <p:ext uri="{BB962C8B-B14F-4D97-AF65-F5344CB8AC3E}">
        <p14:creationId xmlns:p14="http://schemas.microsoft.com/office/powerpoint/2010/main" val="23666977"/>
      </p:ext>
    </p:extLst>
  </p:cSld>
  <p:clrMapOvr>
    <a:masterClrMapping/>
  </p:clrMapOvr>
  <mc:AlternateContent xmlns:mc="http://schemas.openxmlformats.org/markup-compatibility/2006" xmlns:p14="http://schemas.microsoft.com/office/powerpoint/2010/main">
    <mc:Choice Requires="p14">
      <p:transition spd="slow" p14:dur="2000" advTm="12817"/>
    </mc:Choice>
    <mc:Fallback xmlns="">
      <p:transition spd="slow" advTm="1281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nchor="t">
            <a:normAutofit/>
          </a:bodyPr>
          <a:lstStyle/>
          <a:p>
            <a:r>
              <a:rPr lang="en-GB"/>
              <a:t>Contact Details </a:t>
            </a:r>
          </a:p>
        </p:txBody>
      </p:sp>
      <p:pic>
        <p:nvPicPr>
          <p:cNvPr id="9" name="Graphic 8" descr="Parent and Child">
            <a:extLst>
              <a:ext uri="{FF2B5EF4-FFF2-40B4-BE49-F238E27FC236}">
                <a16:creationId xmlns:a16="http://schemas.microsoft.com/office/drawing/2014/main" id="{55B8B788-CF6B-44E7-BC78-D9FF24E0E93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7474" y="2159331"/>
            <a:ext cx="2915973" cy="2915973"/>
          </a:xfrm>
          <a:prstGeom prst="rect">
            <a:avLst/>
          </a:prstGeom>
        </p:spPr>
      </p:pic>
      <p:sp>
        <p:nvSpPr>
          <p:cNvPr id="5" name="Content Placeholder 4"/>
          <p:cNvSpPr>
            <a:spLocks noGrp="1"/>
          </p:cNvSpPr>
          <p:nvPr>
            <p:ph idx="1"/>
          </p:nvPr>
        </p:nvSpPr>
        <p:spPr>
          <a:xfrm>
            <a:off x="4063160" y="2160589"/>
            <a:ext cx="5207839" cy="3880773"/>
          </a:xfrm>
        </p:spPr>
        <p:txBody>
          <a:bodyPr>
            <a:normAutofit lnSpcReduction="10000"/>
          </a:bodyPr>
          <a:lstStyle/>
          <a:p>
            <a:pPr>
              <a:lnSpc>
                <a:spcPct val="90000"/>
              </a:lnSpc>
            </a:pPr>
            <a:r>
              <a:rPr lang="en-GB" dirty="0"/>
              <a:t>Please make sure your contact details are up to date.</a:t>
            </a:r>
          </a:p>
          <a:p>
            <a:pPr>
              <a:lnSpc>
                <a:spcPct val="90000"/>
              </a:lnSpc>
            </a:pPr>
            <a:r>
              <a:rPr lang="en-GB" dirty="0"/>
              <a:t>We must have three contact names to call in case of an emergency. </a:t>
            </a:r>
          </a:p>
          <a:p>
            <a:pPr>
              <a:lnSpc>
                <a:spcPct val="90000"/>
              </a:lnSpc>
            </a:pPr>
            <a:r>
              <a:rPr lang="en-GB" dirty="0"/>
              <a:t>We will always try to call parents first.</a:t>
            </a:r>
          </a:p>
          <a:p>
            <a:pPr>
              <a:lnSpc>
                <a:spcPct val="90000"/>
              </a:lnSpc>
            </a:pPr>
            <a:r>
              <a:rPr lang="en-GB" dirty="0"/>
              <a:t>You will need to create a password for collecting your child if someone different collects them – they will need to say the password. </a:t>
            </a:r>
          </a:p>
          <a:p>
            <a:pPr>
              <a:lnSpc>
                <a:spcPct val="90000"/>
              </a:lnSpc>
            </a:pPr>
            <a:r>
              <a:rPr lang="en-GB" dirty="0"/>
              <a:t>We will not release your child to someone who is not able to give the password for safeguarding reasons. </a:t>
            </a:r>
          </a:p>
          <a:p>
            <a:pPr>
              <a:lnSpc>
                <a:spcPct val="90000"/>
              </a:lnSpc>
            </a:pPr>
            <a:r>
              <a:rPr lang="en-GB" dirty="0"/>
              <a:t>Anyone collecting your child must be over 16 years old. </a:t>
            </a:r>
          </a:p>
        </p:txBody>
      </p:sp>
    </p:spTree>
    <p:extLst>
      <p:ext uri="{BB962C8B-B14F-4D97-AF65-F5344CB8AC3E}">
        <p14:creationId xmlns:p14="http://schemas.microsoft.com/office/powerpoint/2010/main" val="1552208804"/>
      </p:ext>
    </p:extLst>
  </p:cSld>
  <p:clrMapOvr>
    <a:masterClrMapping/>
  </p:clrMapOvr>
  <mc:AlternateContent xmlns:mc="http://schemas.openxmlformats.org/markup-compatibility/2006" xmlns:p14="http://schemas.microsoft.com/office/powerpoint/2010/main">
    <mc:Choice Requires="p14">
      <p:transition spd="slow" p14:dur="2000" advTm="12824"/>
    </mc:Choice>
    <mc:Fallback xmlns="">
      <p:transition spd="slow" advTm="1282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3" name="Group 12">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4" name="Straight Connector 13">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title"/>
          </p:nvPr>
        </p:nvSpPr>
        <p:spPr>
          <a:xfrm>
            <a:off x="677334" y="609600"/>
            <a:ext cx="8596668" cy="1320800"/>
          </a:xfrm>
        </p:spPr>
        <p:txBody>
          <a:bodyPr vert="horz" lIns="91440" tIns="45720" rIns="91440" bIns="45720" rtlCol="0" anchor="t">
            <a:normAutofit/>
          </a:bodyPr>
          <a:lstStyle/>
          <a:p>
            <a:r>
              <a:rPr lang="en-US"/>
              <a:t>School Meals </a:t>
            </a:r>
          </a:p>
        </p:txBody>
      </p:sp>
      <p:sp>
        <p:nvSpPr>
          <p:cNvPr id="5" name="Content Placeholder 4"/>
          <p:cNvSpPr>
            <a:spLocks noGrp="1"/>
          </p:cNvSpPr>
          <p:nvPr>
            <p:ph sz="half" idx="2"/>
          </p:nvPr>
        </p:nvSpPr>
        <p:spPr>
          <a:xfrm>
            <a:off x="5847456" y="906673"/>
            <a:ext cx="3605667" cy="5504730"/>
          </a:xfrm>
        </p:spPr>
        <p:txBody>
          <a:bodyPr vert="horz" lIns="91440" tIns="45720" rIns="91440" bIns="45720" rtlCol="0" anchor="t">
            <a:noAutofit/>
          </a:bodyPr>
          <a:lstStyle/>
          <a:p>
            <a:pPr>
              <a:lnSpc>
                <a:spcPct val="90000"/>
              </a:lnSpc>
            </a:pPr>
            <a:r>
              <a:rPr lang="en-US" sz="1400" dirty="0"/>
              <a:t>All children in Year R, Year 1 and Year 2 are entitled to a universal free school meal. </a:t>
            </a:r>
          </a:p>
          <a:p>
            <a:pPr>
              <a:lnSpc>
                <a:spcPct val="90000"/>
              </a:lnSpc>
            </a:pPr>
            <a:r>
              <a:rPr lang="en-US" sz="1400" dirty="0"/>
              <a:t>All our meals are cooked from scratch everyday using meat supplied fresh from a local butcher.</a:t>
            </a:r>
          </a:p>
          <a:p>
            <a:pPr>
              <a:lnSpc>
                <a:spcPct val="90000"/>
              </a:lnSpc>
            </a:pPr>
            <a:r>
              <a:rPr lang="en-US" sz="1400" dirty="0"/>
              <a:t>There are three options most days, we can cater for those who eat halal meat and vegetarians as well as those who need a gluten free or dairy free diet. </a:t>
            </a:r>
          </a:p>
          <a:p>
            <a:pPr>
              <a:lnSpc>
                <a:spcPct val="90000"/>
              </a:lnSpc>
            </a:pPr>
            <a:r>
              <a:rPr lang="en-US" sz="1400" dirty="0"/>
              <a:t>There is unlimited access to fresh fruit and salad at lunchtime. </a:t>
            </a:r>
          </a:p>
          <a:p>
            <a:pPr>
              <a:lnSpc>
                <a:spcPct val="90000"/>
              </a:lnSpc>
            </a:pPr>
            <a:r>
              <a:rPr lang="en-US" sz="1400" dirty="0"/>
              <a:t>Fresh water is available all day every day. </a:t>
            </a:r>
          </a:p>
          <a:p>
            <a:pPr>
              <a:lnSpc>
                <a:spcPct val="90000"/>
              </a:lnSpc>
            </a:pPr>
            <a:r>
              <a:rPr lang="en-US" sz="1400" dirty="0"/>
              <a:t>Adults will monitor how your child is doing with school dinners. If your child is not eating them on a regular basis, it will be suggested you bring in a packed lunch for them.</a:t>
            </a:r>
          </a:p>
          <a:p>
            <a:pPr>
              <a:lnSpc>
                <a:spcPct val="90000"/>
              </a:lnSpc>
            </a:pPr>
            <a:endParaRPr lang="en-US" sz="1400" dirty="0"/>
          </a:p>
        </p:txBody>
      </p:sp>
      <p:pic>
        <p:nvPicPr>
          <p:cNvPr id="8" name="Content Placeholder 7">
            <a:extLst>
              <a:ext uri="{FF2B5EF4-FFF2-40B4-BE49-F238E27FC236}">
                <a16:creationId xmlns:a16="http://schemas.microsoft.com/office/drawing/2014/main" id="{264A17F5-B2C2-F3C7-32E6-F5266C964BAD}"/>
              </a:ext>
            </a:extLst>
          </p:cNvPr>
          <p:cNvPicPr>
            <a:picLocks noGrp="1" noChangeAspect="1"/>
          </p:cNvPicPr>
          <p:nvPr>
            <p:ph sz="half" idx="1"/>
          </p:nvPr>
        </p:nvPicPr>
        <p:blipFill rotWithShape="1">
          <a:blip r:embed="rId2"/>
          <a:srcRect l="8648" t="14081" r="9509" b="12035"/>
          <a:stretch/>
        </p:blipFill>
        <p:spPr>
          <a:xfrm>
            <a:off x="757251" y="1930399"/>
            <a:ext cx="5013935" cy="2997201"/>
          </a:xfrm>
        </p:spPr>
      </p:pic>
    </p:spTree>
    <p:extLst>
      <p:ext uri="{BB962C8B-B14F-4D97-AF65-F5344CB8AC3E}">
        <p14:creationId xmlns:p14="http://schemas.microsoft.com/office/powerpoint/2010/main" val="532972803"/>
      </p:ext>
    </p:extLst>
  </p:cSld>
  <p:clrMapOvr>
    <a:masterClrMapping/>
  </p:clrMapOvr>
  <mc:AlternateContent xmlns:mc="http://schemas.openxmlformats.org/markup-compatibility/2006" xmlns:p14="http://schemas.microsoft.com/office/powerpoint/2010/main">
    <mc:Choice Requires="p14">
      <p:transition spd="slow" p14:dur="2000" advTm="12577"/>
    </mc:Choice>
    <mc:Fallback xmlns="">
      <p:transition spd="slow" advTm="1257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Packed Lunch </a:t>
            </a:r>
          </a:p>
        </p:txBody>
      </p:sp>
      <p:sp>
        <p:nvSpPr>
          <p:cNvPr id="3" name="Content Placeholder 2"/>
          <p:cNvSpPr>
            <a:spLocks noGrp="1"/>
          </p:cNvSpPr>
          <p:nvPr>
            <p:ph sz="half" idx="1"/>
          </p:nvPr>
        </p:nvSpPr>
        <p:spPr/>
        <p:txBody>
          <a:bodyPr>
            <a:normAutofit fontScale="92500" lnSpcReduction="20000"/>
          </a:bodyPr>
          <a:lstStyle/>
          <a:p>
            <a:r>
              <a:rPr lang="en-GB" dirty="0"/>
              <a:t>If you know your child is a fussy eater, we recommend providing your child with a packed lunch from home. </a:t>
            </a:r>
          </a:p>
        </p:txBody>
      </p:sp>
      <p:sp>
        <p:nvSpPr>
          <p:cNvPr id="4" name="Content Placeholder 3"/>
          <p:cNvSpPr>
            <a:spLocks noGrp="1"/>
          </p:cNvSpPr>
          <p:nvPr>
            <p:ph sz="half" idx="2"/>
          </p:nvPr>
        </p:nvSpPr>
        <p:spPr/>
        <p:txBody>
          <a:bodyPr vert="horz" lIns="91440" tIns="45720" rIns="91440" bIns="45720" rtlCol="0" anchor="t">
            <a:normAutofit fontScale="92500" lnSpcReduction="20000"/>
          </a:bodyPr>
          <a:lstStyle/>
          <a:p>
            <a:r>
              <a:rPr lang="en-GB" sz="2400" dirty="0"/>
              <a:t>Packed lunches must be balanced and healthy.</a:t>
            </a:r>
          </a:p>
          <a:p>
            <a:r>
              <a:rPr lang="en-GB" sz="2400" dirty="0"/>
              <a:t>A sandwich / cold pasta or crackers are recommended each day. </a:t>
            </a:r>
          </a:p>
          <a:p>
            <a:r>
              <a:rPr lang="en-GB" sz="2400" dirty="0"/>
              <a:t>No fizzy drinks, nuts (including nut products) or sweets</a:t>
            </a:r>
          </a:p>
          <a:p>
            <a:r>
              <a:rPr lang="en-GB" sz="2400" dirty="0"/>
              <a:t>We only have chocolate items on Fridays.</a:t>
            </a:r>
          </a:p>
          <a:p>
            <a:r>
              <a:rPr lang="en-GB" sz="2400" dirty="0"/>
              <a:t>Visit the Change 4 life website for ideas. </a:t>
            </a:r>
          </a:p>
          <a:p>
            <a:endParaRPr lang="en-GB" dirty="0"/>
          </a:p>
        </p:txBody>
      </p:sp>
      <p:pic>
        <p:nvPicPr>
          <p:cNvPr id="7" name="Picture 6">
            <a:extLst>
              <a:ext uri="{FF2B5EF4-FFF2-40B4-BE49-F238E27FC236}">
                <a16:creationId xmlns:a16="http://schemas.microsoft.com/office/drawing/2014/main" id="{C7E71A99-C60E-4C0B-ACD2-6003BDB736A6}"/>
              </a:ext>
            </a:extLst>
          </p:cNvPr>
          <p:cNvPicPr>
            <a:picLocks noChangeAspect="1"/>
          </p:cNvPicPr>
          <p:nvPr/>
        </p:nvPicPr>
        <p:blipFill rotWithShape="1">
          <a:blip r:embed="rId2"/>
          <a:srcRect l="5193" t="29445" r="-1052" b="18054"/>
          <a:stretch/>
        </p:blipFill>
        <p:spPr>
          <a:xfrm>
            <a:off x="739478" y="4355149"/>
            <a:ext cx="4184035" cy="1288969"/>
          </a:xfrm>
          <a:prstGeom prst="rect">
            <a:avLst/>
          </a:prstGeom>
        </p:spPr>
      </p:pic>
    </p:spTree>
    <p:extLst>
      <p:ext uri="{BB962C8B-B14F-4D97-AF65-F5344CB8AC3E}">
        <p14:creationId xmlns:p14="http://schemas.microsoft.com/office/powerpoint/2010/main" val="3293562530"/>
      </p:ext>
    </p:extLst>
  </p:cSld>
  <p:clrMapOvr>
    <a:masterClrMapping/>
  </p:clrMapOvr>
  <mc:AlternateContent xmlns:mc="http://schemas.openxmlformats.org/markup-compatibility/2006" xmlns:p14="http://schemas.microsoft.com/office/powerpoint/2010/main">
    <mc:Choice Requires="p14">
      <p:transition spd="slow" p14:dur="2000" advTm="12928"/>
    </mc:Choice>
    <mc:Fallback xmlns="">
      <p:transition spd="slow" advTm="1292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43467" y="816638"/>
            <a:ext cx="3367359" cy="5224724"/>
          </a:xfrm>
        </p:spPr>
        <p:txBody>
          <a:bodyPr anchor="ctr">
            <a:normAutofit/>
          </a:bodyPr>
          <a:lstStyle/>
          <a:p>
            <a:r>
              <a:rPr lang="en-GB" dirty="0"/>
              <a:t> Payment     </a:t>
            </a:r>
            <a:br>
              <a:rPr lang="en-GB" dirty="0"/>
            </a:br>
            <a:r>
              <a:rPr lang="en-GB" dirty="0"/>
              <a:t> System </a:t>
            </a:r>
          </a:p>
        </p:txBody>
      </p:sp>
      <p:sp>
        <p:nvSpPr>
          <p:cNvPr id="3" name="Content Placeholder 2"/>
          <p:cNvSpPr>
            <a:spLocks noGrp="1"/>
          </p:cNvSpPr>
          <p:nvPr>
            <p:ph idx="1"/>
          </p:nvPr>
        </p:nvSpPr>
        <p:spPr>
          <a:xfrm>
            <a:off x="4654295" y="816638"/>
            <a:ext cx="4619706" cy="5224724"/>
          </a:xfrm>
        </p:spPr>
        <p:txBody>
          <a:bodyPr anchor="ctr">
            <a:normAutofit/>
          </a:bodyPr>
          <a:lstStyle/>
          <a:p>
            <a:r>
              <a:rPr lang="en-GB" dirty="0"/>
              <a:t>We are a cashless school. </a:t>
            </a:r>
          </a:p>
          <a:p>
            <a:r>
              <a:rPr lang="en-GB" dirty="0"/>
              <a:t>Payments for trips, breakfast club and other activities are paid for using </a:t>
            </a:r>
            <a:r>
              <a:rPr lang="en-GB" dirty="0" err="1"/>
              <a:t>Schoolcomms</a:t>
            </a:r>
            <a:endParaRPr lang="en-GB" dirty="0"/>
          </a:p>
          <a:p>
            <a:r>
              <a:rPr lang="en-GB" dirty="0"/>
              <a:t>You will be given log in details once your child starts with us. </a:t>
            </a:r>
          </a:p>
        </p:txBody>
      </p:sp>
    </p:spTree>
    <p:extLst>
      <p:ext uri="{BB962C8B-B14F-4D97-AF65-F5344CB8AC3E}">
        <p14:creationId xmlns:p14="http://schemas.microsoft.com/office/powerpoint/2010/main" val="1069086677"/>
      </p:ext>
    </p:extLst>
  </p:cSld>
  <p:clrMapOvr>
    <a:masterClrMapping/>
  </p:clrMapOvr>
  <mc:AlternateContent xmlns:mc="http://schemas.openxmlformats.org/markup-compatibility/2006" xmlns:p14="http://schemas.microsoft.com/office/powerpoint/2010/main">
    <mc:Choice Requires="p14">
      <p:transition spd="slow" p14:dur="2000" advTm="9535"/>
    </mc:Choice>
    <mc:Fallback xmlns="">
      <p:transition spd="slow" advTm="953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normAutofit/>
          </a:bodyPr>
          <a:lstStyle/>
          <a:p>
            <a:r>
              <a:rPr lang="en-GB" dirty="0"/>
              <a:t>Snacks</a:t>
            </a:r>
          </a:p>
        </p:txBody>
      </p:sp>
      <p:graphicFrame>
        <p:nvGraphicFramePr>
          <p:cNvPr id="7" name="Content Placeholder 4">
            <a:extLst>
              <a:ext uri="{FF2B5EF4-FFF2-40B4-BE49-F238E27FC236}">
                <a16:creationId xmlns:a16="http://schemas.microsoft.com/office/drawing/2014/main" id="{FCAA743B-4433-4978-B0E4-D17581218ACE}"/>
              </a:ext>
            </a:extLst>
          </p:cNvPr>
          <p:cNvGraphicFramePr>
            <a:graphicFrameLocks noGrp="1"/>
          </p:cNvGraphicFramePr>
          <p:nvPr>
            <p:ph idx="1"/>
            <p:extLst>
              <p:ext uri="{D42A27DB-BD31-4B8C-83A1-F6EECF244321}">
                <p14:modId xmlns:p14="http://schemas.microsoft.com/office/powerpoint/2010/main" val="2333608089"/>
              </p:ext>
            </p:extLst>
          </p:nvPr>
        </p:nvGraphicFramePr>
        <p:xfrm>
          <a:off x="677334" y="2347112"/>
          <a:ext cx="8596312" cy="3881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97399802"/>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51C9CEDF-AB4A-491A-AB4E-34A468A9F6AC}"/>
              </a:ext>
            </a:extLst>
          </p:cNvPr>
          <p:cNvSpPr>
            <a:spLocks noGrp="1"/>
          </p:cNvSpPr>
          <p:nvPr>
            <p:ph type="title"/>
          </p:nvPr>
        </p:nvSpPr>
        <p:spPr>
          <a:xfrm>
            <a:off x="643467" y="816638"/>
            <a:ext cx="3367359" cy="5224724"/>
          </a:xfrm>
        </p:spPr>
        <p:txBody>
          <a:bodyPr anchor="ctr">
            <a:normAutofit/>
          </a:bodyPr>
          <a:lstStyle/>
          <a:p>
            <a:r>
              <a:rPr lang="en-GB" dirty="0"/>
              <a:t>Inclusion Team</a:t>
            </a:r>
          </a:p>
        </p:txBody>
      </p:sp>
      <p:sp>
        <p:nvSpPr>
          <p:cNvPr id="3" name="Content Placeholder 2">
            <a:extLst>
              <a:ext uri="{FF2B5EF4-FFF2-40B4-BE49-F238E27FC236}">
                <a16:creationId xmlns:a16="http://schemas.microsoft.com/office/drawing/2014/main" id="{0CD265C4-643B-4B05-885E-E224BD38E975}"/>
              </a:ext>
            </a:extLst>
          </p:cNvPr>
          <p:cNvSpPr>
            <a:spLocks noGrp="1"/>
          </p:cNvSpPr>
          <p:nvPr>
            <p:ph idx="1"/>
          </p:nvPr>
        </p:nvSpPr>
        <p:spPr>
          <a:xfrm>
            <a:off x="4654295" y="816638"/>
            <a:ext cx="4619706" cy="5224724"/>
          </a:xfrm>
        </p:spPr>
        <p:txBody>
          <a:bodyPr anchor="ctr">
            <a:normAutofit/>
          </a:bodyPr>
          <a:lstStyle/>
          <a:p>
            <a:r>
              <a:rPr lang="en-US" dirty="0"/>
              <a:t>We will always help and support your child in every way we can throughout their time here with us. </a:t>
            </a:r>
          </a:p>
          <a:p>
            <a:r>
              <a:rPr lang="en-US" dirty="0"/>
              <a:t>Our inclusion team are always available if you have any concerns about your child.</a:t>
            </a:r>
          </a:p>
          <a:p>
            <a:r>
              <a:rPr lang="en-US" dirty="0"/>
              <a:t>Our Learning Mentor, </a:t>
            </a:r>
            <a:r>
              <a:rPr lang="en-US" dirty="0" err="1"/>
              <a:t>Mrs</a:t>
            </a:r>
            <a:r>
              <a:rPr lang="en-US" dirty="0"/>
              <a:t> Hammond, is always available to provide children and their families with social and emotional support.</a:t>
            </a:r>
          </a:p>
          <a:p>
            <a:r>
              <a:rPr lang="en-US" dirty="0" err="1">
                <a:solidFill>
                  <a:schemeClr val="tx1"/>
                </a:solidFill>
              </a:rPr>
              <a:t>Mrs</a:t>
            </a:r>
            <a:r>
              <a:rPr lang="en-US" dirty="0">
                <a:solidFill>
                  <a:schemeClr val="tx1"/>
                </a:solidFill>
              </a:rPr>
              <a:t> Madge will support with any concerns you or the </a:t>
            </a:r>
            <a:r>
              <a:rPr lang="en-US" dirty="0"/>
              <a:t>class teacher may have around learning needs.  </a:t>
            </a:r>
            <a:endParaRPr lang="en-GB" dirty="0"/>
          </a:p>
        </p:txBody>
      </p:sp>
    </p:spTree>
    <p:extLst>
      <p:ext uri="{BB962C8B-B14F-4D97-AF65-F5344CB8AC3E}">
        <p14:creationId xmlns:p14="http://schemas.microsoft.com/office/powerpoint/2010/main" val="23780018"/>
      </p:ext>
    </p:extLst>
  </p:cSld>
  <p:clrMapOvr>
    <a:masterClrMapping/>
  </p:clrMapOvr>
  <mc:AlternateContent xmlns:mc="http://schemas.openxmlformats.org/markup-compatibility/2006" xmlns:p14="http://schemas.microsoft.com/office/powerpoint/2010/main">
    <mc:Choice Requires="p14">
      <p:transition spd="slow" p14:dur="2000" advTm="12217"/>
    </mc:Choice>
    <mc:Fallback xmlns="">
      <p:transition spd="slow" advTm="1221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5" name="Title 4"/>
          <p:cNvSpPr>
            <a:spLocks noGrp="1"/>
          </p:cNvSpPr>
          <p:nvPr>
            <p:ph type="title"/>
          </p:nvPr>
        </p:nvSpPr>
        <p:spPr>
          <a:xfrm>
            <a:off x="643467" y="816638"/>
            <a:ext cx="3367359" cy="5224724"/>
          </a:xfrm>
        </p:spPr>
        <p:txBody>
          <a:bodyPr anchor="ctr">
            <a:normAutofit/>
          </a:bodyPr>
          <a:lstStyle/>
          <a:p>
            <a:r>
              <a:rPr lang="en-GB"/>
              <a:t>Support for your child</a:t>
            </a:r>
          </a:p>
        </p:txBody>
      </p:sp>
      <p:sp>
        <p:nvSpPr>
          <p:cNvPr id="6" name="Content Placeholder 5"/>
          <p:cNvSpPr>
            <a:spLocks noGrp="1"/>
          </p:cNvSpPr>
          <p:nvPr>
            <p:ph idx="1"/>
          </p:nvPr>
        </p:nvSpPr>
        <p:spPr>
          <a:xfrm>
            <a:off x="4654295" y="816638"/>
            <a:ext cx="4619706" cy="5224724"/>
          </a:xfrm>
        </p:spPr>
        <p:txBody>
          <a:bodyPr anchor="ctr">
            <a:normAutofit/>
          </a:bodyPr>
          <a:lstStyle/>
          <a:p>
            <a:r>
              <a:rPr lang="en-GB" dirty="0"/>
              <a:t>If you have provided us with your national insurance details, we will run a check to see if your child is entitled to pupil premium funding. If they are, this means they can access additional support in school for the next 6 years. </a:t>
            </a:r>
          </a:p>
        </p:txBody>
      </p:sp>
    </p:spTree>
    <p:extLst>
      <p:ext uri="{BB962C8B-B14F-4D97-AF65-F5344CB8AC3E}">
        <p14:creationId xmlns:p14="http://schemas.microsoft.com/office/powerpoint/2010/main" val="3661881638"/>
      </p:ext>
    </p:extLst>
  </p:cSld>
  <p:clrMapOvr>
    <a:masterClrMapping/>
  </p:clrMapOvr>
  <mc:AlternateContent xmlns:mc="http://schemas.openxmlformats.org/markup-compatibility/2006" xmlns:p14="http://schemas.microsoft.com/office/powerpoint/2010/main">
    <mc:Choice Requires="p14">
      <p:transition spd="slow" p14:dur="2000" advTm="8711"/>
    </mc:Choice>
    <mc:Fallback xmlns="">
      <p:transition spd="slow" advTm="871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9EA7EA7-74F5-4EE2-8E3D-1A10308259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A5CE79B5-7EE4-424D-AD14-5DEFB61B85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696C926F-F999-44BA-8D86-9EAB51D650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248745E7-0AF0-48F9-8E58-2673FC5F4F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9715E81A-D2E0-4431-9370-4E4A9ECA7F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CEDB37A9-282D-4DDB-85AD-B2090A825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533D5933-7F91-4F5E-BC31-42FD0E2D8D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37ADDF68-C9BE-46EA-83DE-2C07DD839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10D67396-BABD-48A8-A892-CCB5095FA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626DA82A-72C2-4DF6-9CF0-0D1F6B96B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8EE6DC63-4380-4BE0-A68A-8F01162BD1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cxnSp>
        <p:nvCxnSpPr>
          <p:cNvPr id="21" name="Straight Connector 20">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43467" y="816638"/>
            <a:ext cx="3367359" cy="5224724"/>
          </a:xfrm>
        </p:spPr>
        <p:txBody>
          <a:bodyPr vert="horz" lIns="91440" tIns="45720" rIns="91440" bIns="45720" rtlCol="0" anchor="ctr">
            <a:normAutofit/>
          </a:bodyPr>
          <a:lstStyle/>
          <a:p>
            <a:r>
              <a:rPr lang="en-US"/>
              <a:t>Communication from you to us  </a:t>
            </a:r>
          </a:p>
        </p:txBody>
      </p:sp>
      <p:sp>
        <p:nvSpPr>
          <p:cNvPr id="4" name="Content Placeholder 3"/>
          <p:cNvSpPr>
            <a:spLocks noGrp="1"/>
          </p:cNvSpPr>
          <p:nvPr>
            <p:ph sz="half" idx="1"/>
          </p:nvPr>
        </p:nvSpPr>
        <p:spPr>
          <a:xfrm>
            <a:off x="4654295" y="816638"/>
            <a:ext cx="4619706" cy="5224724"/>
          </a:xfrm>
        </p:spPr>
        <p:txBody>
          <a:bodyPr vert="horz" lIns="91440" tIns="45720" rIns="91440" bIns="45720" rtlCol="0" anchor="ctr">
            <a:normAutofit/>
          </a:bodyPr>
          <a:lstStyle/>
          <a:p>
            <a:pPr>
              <a:lnSpc>
                <a:spcPct val="90000"/>
              </a:lnSpc>
            </a:pPr>
            <a:r>
              <a:rPr lang="en-US" sz="1700" dirty="0"/>
              <a:t>Communication between school adults and families is key to every child being happy in school. </a:t>
            </a:r>
          </a:p>
          <a:p>
            <a:pPr>
              <a:lnSpc>
                <a:spcPct val="90000"/>
              </a:lnSpc>
            </a:pPr>
            <a:r>
              <a:rPr lang="en-US" sz="1700" dirty="0"/>
              <a:t>If you need to, please talk to someone. You can do this by:</a:t>
            </a:r>
          </a:p>
          <a:p>
            <a:pPr>
              <a:lnSpc>
                <a:spcPct val="90000"/>
              </a:lnSpc>
            </a:pPr>
            <a:r>
              <a:rPr lang="en-US" sz="1700" dirty="0"/>
              <a:t>Asking to see the teacher when you collect your child at the end of a session.</a:t>
            </a:r>
          </a:p>
          <a:p>
            <a:pPr>
              <a:lnSpc>
                <a:spcPct val="90000"/>
              </a:lnSpc>
            </a:pPr>
            <a:r>
              <a:rPr lang="en-US" sz="1700" dirty="0"/>
              <a:t>Calling the teacher outside of teaching hours using the school office number.</a:t>
            </a:r>
          </a:p>
          <a:p>
            <a:pPr>
              <a:lnSpc>
                <a:spcPct val="90000"/>
              </a:lnSpc>
            </a:pPr>
            <a:r>
              <a:rPr lang="en-US" sz="1700" dirty="0"/>
              <a:t>Send an email to school requesting an appointment with the class teacher. </a:t>
            </a:r>
          </a:p>
          <a:p>
            <a:pPr>
              <a:lnSpc>
                <a:spcPct val="90000"/>
              </a:lnSpc>
            </a:pPr>
            <a:r>
              <a:rPr lang="en-US" sz="1700" dirty="0"/>
              <a:t>Send a message via Class Dojo.</a:t>
            </a:r>
          </a:p>
          <a:p>
            <a:pPr>
              <a:lnSpc>
                <a:spcPct val="90000"/>
              </a:lnSpc>
            </a:pPr>
            <a:r>
              <a:rPr lang="en-US" sz="1700" dirty="0"/>
              <a:t>The class teacher should always be your first stop if you have a worry. </a:t>
            </a:r>
          </a:p>
          <a:p>
            <a:pPr>
              <a:lnSpc>
                <a:spcPct val="90000"/>
              </a:lnSpc>
            </a:pPr>
            <a:endParaRPr lang="en-US" sz="1700" dirty="0"/>
          </a:p>
        </p:txBody>
      </p:sp>
    </p:spTree>
    <p:extLst>
      <p:ext uri="{BB962C8B-B14F-4D97-AF65-F5344CB8AC3E}">
        <p14:creationId xmlns:p14="http://schemas.microsoft.com/office/powerpoint/2010/main" val="693809586"/>
      </p:ext>
    </p:extLst>
  </p:cSld>
  <p:clrMapOvr>
    <a:masterClrMapping/>
  </p:clrMapOvr>
  <mc:AlternateContent xmlns:mc="http://schemas.openxmlformats.org/markup-compatibility/2006" xmlns:p14="http://schemas.microsoft.com/office/powerpoint/2010/main">
    <mc:Choice Requires="p14">
      <p:transition spd="slow" p14:dur="2000" advTm="12944"/>
    </mc:Choice>
    <mc:Fallback xmlns="">
      <p:transition spd="slow" advTm="1294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017254" y="525439"/>
            <a:ext cx="3336545" cy="1657614"/>
          </a:xfrm>
        </p:spPr>
        <p:txBody>
          <a:bodyPr>
            <a:normAutofit fontScale="90000"/>
          </a:bodyPr>
          <a:lstStyle/>
          <a:p>
            <a:r>
              <a:rPr lang="en-GB" sz="3600"/>
              <a:t>Our communication to you </a:t>
            </a:r>
          </a:p>
        </p:txBody>
      </p:sp>
      <p:sp>
        <p:nvSpPr>
          <p:cNvPr id="6" name="Content Placeholder 5"/>
          <p:cNvSpPr>
            <a:spLocks noGrp="1"/>
          </p:cNvSpPr>
          <p:nvPr>
            <p:ph idx="1"/>
          </p:nvPr>
        </p:nvSpPr>
        <p:spPr>
          <a:xfrm>
            <a:off x="8017254" y="2274491"/>
            <a:ext cx="3336546" cy="3902472"/>
          </a:xfrm>
        </p:spPr>
        <p:txBody>
          <a:bodyPr>
            <a:normAutofit/>
          </a:bodyPr>
          <a:lstStyle/>
          <a:p>
            <a:r>
              <a:rPr lang="en-GB" sz="2000" dirty="0"/>
              <a:t>Email </a:t>
            </a:r>
          </a:p>
          <a:p>
            <a:r>
              <a:rPr lang="en-GB" sz="2000" dirty="0"/>
              <a:t>Website information</a:t>
            </a:r>
          </a:p>
          <a:p>
            <a:r>
              <a:rPr lang="en-GB" sz="2000" dirty="0"/>
              <a:t>Newsletters via email</a:t>
            </a:r>
          </a:p>
          <a:p>
            <a:r>
              <a:rPr lang="en-GB" sz="2000" dirty="0"/>
              <a:t>Class letters via email </a:t>
            </a:r>
          </a:p>
          <a:p>
            <a:r>
              <a:rPr lang="en-GB" sz="2000" dirty="0"/>
              <a:t>Class Dojo </a:t>
            </a:r>
          </a:p>
          <a:p>
            <a:r>
              <a:rPr lang="en-GB" sz="2000" dirty="0"/>
              <a:t>Twitter </a:t>
            </a:r>
          </a:p>
          <a:p>
            <a:r>
              <a:rPr lang="en-GB" sz="2000" dirty="0"/>
              <a:t>Telephone call </a:t>
            </a:r>
          </a:p>
          <a:p>
            <a:endParaRPr lang="en-GB" sz="2000" dirty="0"/>
          </a:p>
        </p:txBody>
      </p:sp>
      <p:pic>
        <p:nvPicPr>
          <p:cNvPr id="9" name="Picture 8"/>
          <p:cNvPicPr>
            <a:picLocks noChangeAspect="1"/>
          </p:cNvPicPr>
          <p:nvPr/>
        </p:nvPicPr>
        <p:blipFill>
          <a:blip r:embed="rId2"/>
          <a:stretch>
            <a:fillRect/>
          </a:stretch>
        </p:blipFill>
        <p:spPr>
          <a:xfrm>
            <a:off x="437261" y="375320"/>
            <a:ext cx="3848658" cy="3848658"/>
          </a:xfrm>
          <a:prstGeom prst="rect">
            <a:avLst/>
          </a:prstGeom>
        </p:spPr>
      </p:pic>
      <p:pic>
        <p:nvPicPr>
          <p:cNvPr id="8" name="Picture 7"/>
          <p:cNvPicPr>
            <a:picLocks noChangeAspect="1"/>
          </p:cNvPicPr>
          <p:nvPr/>
        </p:nvPicPr>
        <p:blipFill rotWithShape="1">
          <a:blip r:embed="rId3"/>
          <a:srcRect t="9295" r="1665" b="6686"/>
          <a:stretch/>
        </p:blipFill>
        <p:spPr>
          <a:xfrm>
            <a:off x="4906370" y="572537"/>
            <a:ext cx="2628285" cy="1263177"/>
          </a:xfrm>
          <a:prstGeom prst="rect">
            <a:avLst/>
          </a:prstGeom>
        </p:spPr>
      </p:pic>
      <p:pic>
        <p:nvPicPr>
          <p:cNvPr id="12" name="Picture 11"/>
          <p:cNvPicPr>
            <a:picLocks noChangeAspect="1"/>
          </p:cNvPicPr>
          <p:nvPr/>
        </p:nvPicPr>
        <p:blipFill>
          <a:blip r:embed="rId4"/>
          <a:stretch>
            <a:fillRect/>
          </a:stretch>
        </p:blipFill>
        <p:spPr>
          <a:xfrm>
            <a:off x="5317111" y="2424609"/>
            <a:ext cx="1799367" cy="1799367"/>
          </a:xfrm>
          <a:prstGeom prst="rect">
            <a:avLst/>
          </a:prstGeom>
        </p:spPr>
      </p:pic>
      <p:pic>
        <p:nvPicPr>
          <p:cNvPr id="11" name="Picture 10"/>
          <p:cNvPicPr>
            <a:picLocks noChangeAspect="1"/>
          </p:cNvPicPr>
          <p:nvPr/>
        </p:nvPicPr>
        <p:blipFill rotWithShape="1">
          <a:blip r:embed="rId5"/>
          <a:srcRect l="61328" t="22112" r="6469" b="10482"/>
          <a:stretch/>
        </p:blipFill>
        <p:spPr>
          <a:xfrm>
            <a:off x="898215" y="4911833"/>
            <a:ext cx="1229841" cy="1448019"/>
          </a:xfrm>
          <a:prstGeom prst="rect">
            <a:avLst/>
          </a:prstGeom>
        </p:spPr>
      </p:pic>
      <p:pic>
        <p:nvPicPr>
          <p:cNvPr id="2" name="Picture 1">
            <a:extLst>
              <a:ext uri="{FF2B5EF4-FFF2-40B4-BE49-F238E27FC236}">
                <a16:creationId xmlns:a16="http://schemas.microsoft.com/office/drawing/2014/main" id="{5212A7E9-1792-49EB-8719-FD7B2335FE49}"/>
              </a:ext>
            </a:extLst>
          </p:cNvPr>
          <p:cNvPicPr>
            <a:picLocks noChangeAspect="1"/>
          </p:cNvPicPr>
          <p:nvPr/>
        </p:nvPicPr>
        <p:blipFill>
          <a:blip r:embed="rId6"/>
          <a:stretch>
            <a:fillRect/>
          </a:stretch>
        </p:blipFill>
        <p:spPr>
          <a:xfrm>
            <a:off x="4174747" y="4536239"/>
            <a:ext cx="2740403" cy="1823614"/>
          </a:xfrm>
          <a:prstGeom prst="rect">
            <a:avLst/>
          </a:prstGeom>
        </p:spPr>
      </p:pic>
    </p:spTree>
    <p:extLst>
      <p:ext uri="{BB962C8B-B14F-4D97-AF65-F5344CB8AC3E}">
        <p14:creationId xmlns:p14="http://schemas.microsoft.com/office/powerpoint/2010/main" val="2772516515"/>
      </p:ext>
    </p:extLst>
  </p:cSld>
  <p:clrMapOvr>
    <a:masterClrMapping/>
  </p:clrMapOvr>
  <mc:AlternateContent xmlns:mc="http://schemas.openxmlformats.org/markup-compatibility/2006" xmlns:p14="http://schemas.microsoft.com/office/powerpoint/2010/main">
    <mc:Choice Requires="p14">
      <p:transition spd="slow" p14:dur="2000" advTm="9188"/>
    </mc:Choice>
    <mc:Fallback xmlns="">
      <p:transition spd="slow" advTm="918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971C3-8D4F-E847-F317-D601D6A41F89}"/>
              </a:ext>
            </a:extLst>
          </p:cNvPr>
          <p:cNvSpPr>
            <a:spLocks noGrp="1"/>
          </p:cNvSpPr>
          <p:nvPr>
            <p:ph type="title"/>
          </p:nvPr>
        </p:nvSpPr>
        <p:spPr/>
        <p:txBody>
          <a:bodyPr/>
          <a:lstStyle/>
          <a:p>
            <a:r>
              <a:rPr lang="en-GB" dirty="0"/>
              <a:t>Trips / Life Experiences / Life Skills</a:t>
            </a:r>
          </a:p>
        </p:txBody>
      </p:sp>
      <p:sp>
        <p:nvSpPr>
          <p:cNvPr id="3" name="Content Placeholder 2">
            <a:extLst>
              <a:ext uri="{FF2B5EF4-FFF2-40B4-BE49-F238E27FC236}">
                <a16:creationId xmlns:a16="http://schemas.microsoft.com/office/drawing/2014/main" id="{F15E1AF3-0785-5CB1-FD16-08B7605394DD}"/>
              </a:ext>
            </a:extLst>
          </p:cNvPr>
          <p:cNvSpPr>
            <a:spLocks noGrp="1"/>
          </p:cNvSpPr>
          <p:nvPr>
            <p:ph idx="1"/>
          </p:nvPr>
        </p:nvSpPr>
        <p:spPr>
          <a:xfrm>
            <a:off x="677334" y="1441722"/>
            <a:ext cx="8596668" cy="2399906"/>
          </a:xfrm>
        </p:spPr>
        <p:txBody>
          <a:bodyPr vert="horz" lIns="91440" tIns="45720" rIns="91440" bIns="45720" rtlCol="0" anchor="t">
            <a:normAutofit/>
          </a:bodyPr>
          <a:lstStyle/>
          <a:p>
            <a:pPr marL="0" indent="0">
              <a:buNone/>
            </a:pPr>
            <a:r>
              <a:rPr lang="en-GB" dirty="0"/>
              <a:t>At Purford Green, we pride ourselves on giving children extra experiences and building life skills. </a:t>
            </a:r>
          </a:p>
          <a:p>
            <a:pPr marL="0" indent="0">
              <a:buNone/>
            </a:pPr>
            <a:r>
              <a:rPr lang="en-GB" dirty="0"/>
              <a:t>We usually have a couple of trips in Reception (one local and one further afield). Children in older year groups enjoy trips to the beach, castles, the theatre and even overnight stays in KS2). </a:t>
            </a:r>
          </a:p>
          <a:p>
            <a:pPr marL="0" indent="0">
              <a:buNone/>
            </a:pPr>
            <a:r>
              <a:rPr lang="en-GB" dirty="0"/>
              <a:t>We teach children life skills and give them experiences throughout their time with us that they may not experience otherwise.</a:t>
            </a:r>
          </a:p>
          <a:p>
            <a:pPr marL="0" indent="0">
              <a:buNone/>
            </a:pPr>
            <a:endParaRPr lang="en-GB" dirty="0"/>
          </a:p>
          <a:p>
            <a:endParaRPr lang="en-GB" dirty="0"/>
          </a:p>
          <a:p>
            <a:pPr marL="0" indent="0">
              <a:buNone/>
            </a:pPr>
            <a:endParaRPr lang="en-GB" dirty="0"/>
          </a:p>
        </p:txBody>
      </p:sp>
      <p:graphicFrame>
        <p:nvGraphicFramePr>
          <p:cNvPr id="4" name="Table 4">
            <a:extLst>
              <a:ext uri="{FF2B5EF4-FFF2-40B4-BE49-F238E27FC236}">
                <a16:creationId xmlns:a16="http://schemas.microsoft.com/office/drawing/2014/main" id="{0FE0057F-74CA-208A-9761-D074854DDD58}"/>
              </a:ext>
            </a:extLst>
          </p:cNvPr>
          <p:cNvGraphicFramePr>
            <a:graphicFrameLocks noGrp="1"/>
          </p:cNvGraphicFramePr>
          <p:nvPr>
            <p:extLst>
              <p:ext uri="{D42A27DB-BD31-4B8C-83A1-F6EECF244321}">
                <p14:modId xmlns:p14="http://schemas.microsoft.com/office/powerpoint/2010/main" val="2299625864"/>
              </p:ext>
            </p:extLst>
          </p:nvPr>
        </p:nvGraphicFramePr>
        <p:xfrm>
          <a:off x="1092679" y="3838754"/>
          <a:ext cx="7882874" cy="2415100"/>
        </p:xfrm>
        <a:graphic>
          <a:graphicData uri="http://schemas.openxmlformats.org/drawingml/2006/table">
            <a:tbl>
              <a:tblPr firstRow="1" bandRow="1">
                <a:tableStyleId>{5C22544A-7EE6-4342-B048-85BDC9FD1C3A}</a:tableStyleId>
              </a:tblPr>
              <a:tblGrid>
                <a:gridCol w="3941437">
                  <a:extLst>
                    <a:ext uri="{9D8B030D-6E8A-4147-A177-3AD203B41FA5}">
                      <a16:colId xmlns:a16="http://schemas.microsoft.com/office/drawing/2014/main" val="631472315"/>
                    </a:ext>
                  </a:extLst>
                </a:gridCol>
                <a:gridCol w="3941437">
                  <a:extLst>
                    <a:ext uri="{9D8B030D-6E8A-4147-A177-3AD203B41FA5}">
                      <a16:colId xmlns:a16="http://schemas.microsoft.com/office/drawing/2014/main" val="3144223165"/>
                    </a:ext>
                  </a:extLst>
                </a:gridCol>
              </a:tblGrid>
              <a:tr h="677740">
                <a:tc>
                  <a:txBody>
                    <a:bodyPr/>
                    <a:lstStyle/>
                    <a:p>
                      <a:r>
                        <a:rPr lang="en-GB" dirty="0"/>
                        <a:t>Examples of life skills across the school</a:t>
                      </a:r>
                    </a:p>
                  </a:txBody>
                  <a:tcPr/>
                </a:tc>
                <a:tc>
                  <a:txBody>
                    <a:bodyPr/>
                    <a:lstStyle/>
                    <a:p>
                      <a:r>
                        <a:rPr lang="en-GB" dirty="0"/>
                        <a:t>Examples of life experiences across the school</a:t>
                      </a:r>
                      <a:endParaRPr lang="en-US" dirty="0"/>
                    </a:p>
                  </a:txBody>
                  <a:tcPr/>
                </a:tc>
                <a:extLst>
                  <a:ext uri="{0D108BD9-81ED-4DB2-BD59-A6C34878D82A}">
                    <a16:rowId xmlns:a16="http://schemas.microsoft.com/office/drawing/2014/main" val="2564669583"/>
                  </a:ext>
                </a:extLst>
              </a:tr>
              <a:tr h="677740">
                <a:tc>
                  <a:txBody>
                    <a:bodyPr/>
                    <a:lstStyle/>
                    <a:p>
                      <a:pPr lvl="0">
                        <a:buNone/>
                      </a:pPr>
                      <a:r>
                        <a:rPr lang="en-GB" dirty="0"/>
                        <a:t>Use cutlery to eat</a:t>
                      </a:r>
                    </a:p>
                    <a:p>
                      <a:pPr lvl="0">
                        <a:buNone/>
                      </a:pPr>
                      <a:r>
                        <a:rPr lang="en-GB" dirty="0"/>
                        <a:t>Know how to make an emergency phone call</a:t>
                      </a:r>
                    </a:p>
                    <a:p>
                      <a:pPr lvl="0">
                        <a:buNone/>
                      </a:pPr>
                      <a:r>
                        <a:rPr lang="en-GB" dirty="0"/>
                        <a:t>Learn to make a cup of tea</a:t>
                      </a:r>
                    </a:p>
                    <a:p>
                      <a:pPr lvl="0">
                        <a:buNone/>
                      </a:pPr>
                      <a:r>
                        <a:rPr lang="en-GB" dirty="0"/>
                        <a:t>Learn to tie a tie</a:t>
                      </a:r>
                    </a:p>
                    <a:p>
                      <a:pPr lvl="0">
                        <a:buNone/>
                      </a:pPr>
                      <a:r>
                        <a:rPr lang="en-GB" dirty="0"/>
                        <a:t>Solve conflicts with peers</a:t>
                      </a:r>
                    </a:p>
                  </a:txBody>
                  <a:tcPr/>
                </a:tc>
                <a:tc>
                  <a:txBody>
                    <a:bodyPr/>
                    <a:lstStyle/>
                    <a:p>
                      <a:pPr lvl="0">
                        <a:buNone/>
                      </a:pPr>
                      <a:r>
                        <a:rPr lang="en-GB" dirty="0"/>
                        <a:t>Jump in muddy puddles</a:t>
                      </a:r>
                    </a:p>
                    <a:p>
                      <a:pPr lvl="0">
                        <a:buNone/>
                      </a:pPr>
                      <a:r>
                        <a:rPr lang="en-GB" dirty="0"/>
                        <a:t>Paddle in the sea</a:t>
                      </a:r>
                    </a:p>
                    <a:p>
                      <a:pPr lvl="0">
                        <a:buNone/>
                      </a:pPr>
                      <a:r>
                        <a:rPr lang="en-GB" dirty="0"/>
                        <a:t>Feed an animal</a:t>
                      </a:r>
                    </a:p>
                    <a:p>
                      <a:pPr lvl="0">
                        <a:buNone/>
                      </a:pPr>
                      <a:r>
                        <a:rPr lang="en-GB" dirty="0"/>
                        <a:t>Go star gazing</a:t>
                      </a:r>
                    </a:p>
                    <a:p>
                      <a:pPr lvl="0">
                        <a:buNone/>
                      </a:pPr>
                      <a:r>
                        <a:rPr lang="en-GB" dirty="0"/>
                        <a:t>Sing songs around a campfire</a:t>
                      </a:r>
                    </a:p>
                    <a:p>
                      <a:pPr lvl="0">
                        <a:buNone/>
                      </a:pPr>
                      <a:r>
                        <a:rPr lang="en-GB" dirty="0"/>
                        <a:t>Perform at the O2</a:t>
                      </a:r>
                    </a:p>
                  </a:txBody>
                  <a:tcPr/>
                </a:tc>
                <a:extLst>
                  <a:ext uri="{0D108BD9-81ED-4DB2-BD59-A6C34878D82A}">
                    <a16:rowId xmlns:a16="http://schemas.microsoft.com/office/drawing/2014/main" val="2168348655"/>
                  </a:ext>
                </a:extLst>
              </a:tr>
            </a:tbl>
          </a:graphicData>
        </a:graphic>
      </p:graphicFrame>
    </p:spTree>
    <p:extLst>
      <p:ext uri="{BB962C8B-B14F-4D97-AF65-F5344CB8AC3E}">
        <p14:creationId xmlns:p14="http://schemas.microsoft.com/office/powerpoint/2010/main" val="26994409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950" y="1179151"/>
            <a:ext cx="3300646" cy="4463889"/>
          </a:xfrm>
        </p:spPr>
        <p:txBody>
          <a:bodyPr anchor="ctr">
            <a:normAutofit/>
          </a:bodyPr>
          <a:lstStyle/>
          <a:p>
            <a:r>
              <a:rPr lang="en-GB" dirty="0"/>
              <a:t>What does a typical day in EYFS look like?</a:t>
            </a:r>
          </a:p>
        </p:txBody>
      </p:sp>
      <p:sp>
        <p:nvSpPr>
          <p:cNvPr id="10" name="Isosceles Triangle 9">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2" name="Straight Connector 11">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78918" y="287383"/>
            <a:ext cx="6341016" cy="6174377"/>
          </a:xfrm>
        </p:spPr>
        <p:txBody>
          <a:bodyPr anchor="ctr">
            <a:normAutofit fontScale="85000" lnSpcReduction="20000"/>
          </a:bodyPr>
          <a:lstStyle/>
          <a:p>
            <a:pPr marL="0" indent="0">
              <a:lnSpc>
                <a:spcPct val="120000"/>
              </a:lnSpc>
              <a:spcAft>
                <a:spcPts val="1200"/>
              </a:spcAft>
              <a:buNone/>
              <a:defRPr/>
            </a:pPr>
            <a:r>
              <a:rPr lang="en-GB" altLang="en-US" dirty="0">
                <a:latin typeface="Trebuchet MS" panose="020B0603020202020204" pitchFamily="34" charset="0"/>
              </a:rPr>
              <a:t>The first few weeks are all about getting to know your children and developing good relationships. Once children are fully settled, a daily routine will begin which will typically look something like this:</a:t>
            </a:r>
          </a:p>
          <a:p>
            <a:pPr marL="0" indent="0">
              <a:lnSpc>
                <a:spcPct val="80000"/>
              </a:lnSpc>
              <a:buNone/>
              <a:defRPr/>
            </a:pPr>
            <a:endParaRPr lang="en-GB" altLang="en-US" dirty="0">
              <a:latin typeface="Trebuchet MS" panose="020B0603020202020204" pitchFamily="34" charset="0"/>
            </a:endParaRPr>
          </a:p>
          <a:p>
            <a:pPr>
              <a:lnSpc>
                <a:spcPct val="80000"/>
              </a:lnSpc>
              <a:defRPr/>
            </a:pPr>
            <a:r>
              <a:rPr lang="en-GB" altLang="en-US" dirty="0">
                <a:latin typeface="Trebuchet MS"/>
              </a:rPr>
              <a:t>8:40-8:50   Come in, complete early morning work and register</a:t>
            </a:r>
          </a:p>
          <a:p>
            <a:pPr>
              <a:lnSpc>
                <a:spcPct val="80000"/>
              </a:lnSpc>
              <a:defRPr/>
            </a:pPr>
            <a:r>
              <a:rPr lang="en-GB" altLang="en-US" dirty="0">
                <a:latin typeface="Trebuchet MS"/>
              </a:rPr>
              <a:t>8:55-9:25   Phonics</a:t>
            </a:r>
            <a:endParaRPr lang="en-GB" altLang="en-US" dirty="0">
              <a:latin typeface="Trebuchet MS" panose="020B0603020202020204" pitchFamily="34" charset="0"/>
            </a:endParaRPr>
          </a:p>
          <a:p>
            <a:pPr>
              <a:lnSpc>
                <a:spcPct val="110000"/>
              </a:lnSpc>
              <a:defRPr/>
            </a:pPr>
            <a:r>
              <a:rPr lang="en-GB" altLang="en-US" dirty="0">
                <a:latin typeface="Trebuchet MS"/>
              </a:rPr>
              <a:t>9:20-11:20  Child-led learning/adult led activities</a:t>
            </a:r>
            <a:endParaRPr lang="en-GB" altLang="en-US" dirty="0">
              <a:latin typeface="Trebuchet MS" panose="020B0603020202020204" pitchFamily="34" charset="0"/>
            </a:endParaRPr>
          </a:p>
          <a:p>
            <a:pPr marL="0" indent="0">
              <a:lnSpc>
                <a:spcPct val="110000"/>
              </a:lnSpc>
              <a:buNone/>
              <a:defRPr/>
            </a:pPr>
            <a:r>
              <a:rPr lang="en-GB" altLang="en-US" dirty="0">
                <a:latin typeface="Trebuchet MS"/>
              </a:rPr>
              <a:t>During this time, one adult typically works with small groups or individual children during this time, another adult engages with children supporting their learning in their play)</a:t>
            </a:r>
            <a:endParaRPr lang="en-GB" altLang="en-US" dirty="0">
              <a:latin typeface="Trebuchet MS" panose="020B0603020202020204" pitchFamily="34" charset="0"/>
            </a:endParaRPr>
          </a:p>
          <a:p>
            <a:pPr marL="0" indent="0">
              <a:lnSpc>
                <a:spcPct val="80000"/>
              </a:lnSpc>
              <a:buNone/>
              <a:defRPr/>
            </a:pPr>
            <a:r>
              <a:rPr lang="en-GB" altLang="en-US" dirty="0">
                <a:latin typeface="Trebuchet MS"/>
              </a:rPr>
              <a:t>Snack is available for children to access freely during the morning</a:t>
            </a:r>
            <a:endParaRPr lang="en-GB" altLang="en-US" sz="1100" dirty="0">
              <a:solidFill>
                <a:srgbClr val="FF0000"/>
              </a:solidFill>
              <a:latin typeface="Trebuchet MS"/>
            </a:endParaRPr>
          </a:p>
          <a:p>
            <a:pPr>
              <a:lnSpc>
                <a:spcPct val="80000"/>
              </a:lnSpc>
              <a:defRPr/>
            </a:pPr>
            <a:r>
              <a:rPr lang="en-GB" altLang="en-US" dirty="0">
                <a:latin typeface="Trebuchet MS"/>
              </a:rPr>
              <a:t>11:30-12:00  Maths</a:t>
            </a:r>
          </a:p>
          <a:p>
            <a:pPr>
              <a:lnSpc>
                <a:spcPct val="80000"/>
              </a:lnSpc>
              <a:defRPr/>
            </a:pPr>
            <a:r>
              <a:rPr lang="en-GB" altLang="en-US" dirty="0">
                <a:latin typeface="Trebuchet MS"/>
              </a:rPr>
              <a:t>12:00-12:55  Lunch time (mix with KS1)</a:t>
            </a:r>
          </a:p>
          <a:p>
            <a:pPr>
              <a:lnSpc>
                <a:spcPct val="80000"/>
              </a:lnSpc>
              <a:defRPr/>
            </a:pPr>
            <a:r>
              <a:rPr lang="en-GB" altLang="en-US" dirty="0">
                <a:latin typeface="Trebuchet MS"/>
              </a:rPr>
              <a:t>1:00-1:05    Register </a:t>
            </a:r>
            <a:endParaRPr lang="en-GB" altLang="en-US" dirty="0">
              <a:latin typeface="Trebuchet MS" panose="020B0603020202020204" pitchFamily="34" charset="0"/>
            </a:endParaRPr>
          </a:p>
          <a:p>
            <a:pPr>
              <a:lnSpc>
                <a:spcPct val="80000"/>
              </a:lnSpc>
              <a:defRPr/>
            </a:pPr>
            <a:r>
              <a:rPr lang="en-GB" altLang="en-US" dirty="0">
                <a:latin typeface="Trebuchet MS"/>
              </a:rPr>
              <a:t>1:10-1:30	Carpet time (topic/music/PSHE/etc)</a:t>
            </a:r>
          </a:p>
          <a:p>
            <a:pPr>
              <a:lnSpc>
                <a:spcPct val="110000"/>
              </a:lnSpc>
              <a:defRPr/>
            </a:pPr>
            <a:r>
              <a:rPr lang="en-GB" altLang="en-US" dirty="0">
                <a:latin typeface="Trebuchet MS"/>
              </a:rPr>
              <a:t>1:35-2:35   Child-led learning/adult led activities (as above)</a:t>
            </a:r>
          </a:p>
          <a:p>
            <a:pPr>
              <a:lnSpc>
                <a:spcPct val="80000"/>
              </a:lnSpc>
              <a:defRPr/>
            </a:pPr>
            <a:r>
              <a:rPr lang="en-GB" altLang="en-US" dirty="0">
                <a:latin typeface="Trebuchet MS"/>
              </a:rPr>
              <a:t>2:40-3:00 	Story time</a:t>
            </a:r>
          </a:p>
          <a:p>
            <a:pPr>
              <a:lnSpc>
                <a:spcPct val="80000"/>
              </a:lnSpc>
              <a:defRPr/>
            </a:pPr>
            <a:r>
              <a:rPr lang="en-GB" altLang="en-US" dirty="0">
                <a:latin typeface="Trebuchet MS"/>
              </a:rPr>
              <a:t>3:10    Home time</a:t>
            </a:r>
          </a:p>
          <a:p>
            <a:pPr marL="0" indent="0">
              <a:lnSpc>
                <a:spcPct val="80000"/>
              </a:lnSpc>
              <a:buNone/>
              <a:defRPr/>
            </a:pPr>
            <a:endParaRPr lang="en-GB" altLang="en-US" dirty="0">
              <a:latin typeface="Trebuchet MS" panose="020B0603020202020204" pitchFamily="34" charset="0"/>
            </a:endParaRPr>
          </a:p>
          <a:p>
            <a:pPr marL="0" indent="0">
              <a:lnSpc>
                <a:spcPct val="120000"/>
              </a:lnSpc>
              <a:buNone/>
              <a:defRPr/>
            </a:pPr>
            <a:r>
              <a:rPr lang="en-GB" altLang="en-US" dirty="0">
                <a:latin typeface="Trebuchet MS"/>
              </a:rPr>
              <a:t>Please note that some days vary due to PPA, PE lessons, assemblies, trips, special school theme days, etc. </a:t>
            </a:r>
            <a:endParaRPr lang="en-GB" altLang="en-US" dirty="0">
              <a:latin typeface="Tempus Sans ITC" panose="04020404030D07020202" pitchFamily="82" charset="0"/>
            </a:endParaRPr>
          </a:p>
          <a:p>
            <a:pPr marL="0" indent="0">
              <a:lnSpc>
                <a:spcPct val="120000"/>
              </a:lnSpc>
              <a:buNone/>
            </a:pPr>
            <a:endParaRPr lang="en-GB" dirty="0"/>
          </a:p>
        </p:txBody>
      </p:sp>
      <p:sp>
        <p:nvSpPr>
          <p:cNvPr id="14" name="Isosceles Triangle 13">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379239405"/>
      </p:ext>
    </p:extLst>
  </p:cSld>
  <p:clrMapOvr>
    <a:masterClrMapping/>
  </p:clrMapOvr>
  <mc:AlternateContent xmlns:mc="http://schemas.openxmlformats.org/markup-compatibility/2006" xmlns:p14="http://schemas.microsoft.com/office/powerpoint/2010/main">
    <mc:Choice Requires="p14">
      <p:transition spd="slow" p14:dur="2000" advTm="13332"/>
    </mc:Choice>
    <mc:Fallback xmlns="">
      <p:transition spd="slow" advTm="133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27F05-E5ED-4393-A408-C8E3CDF3B450}"/>
              </a:ext>
            </a:extLst>
          </p:cNvPr>
          <p:cNvSpPr>
            <a:spLocks noGrp="1"/>
          </p:cNvSpPr>
          <p:nvPr>
            <p:ph type="title"/>
          </p:nvPr>
        </p:nvSpPr>
        <p:spPr>
          <a:xfrm>
            <a:off x="677334" y="120770"/>
            <a:ext cx="8596668" cy="1320800"/>
          </a:xfrm>
        </p:spPr>
        <p:txBody>
          <a:bodyPr/>
          <a:lstStyle/>
          <a:p>
            <a:r>
              <a:rPr lang="en-GB" dirty="0"/>
              <a:t>What does my child need to bring to school?</a:t>
            </a:r>
          </a:p>
        </p:txBody>
      </p:sp>
      <p:sp>
        <p:nvSpPr>
          <p:cNvPr id="3" name="Content Placeholder 2">
            <a:extLst>
              <a:ext uri="{FF2B5EF4-FFF2-40B4-BE49-F238E27FC236}">
                <a16:creationId xmlns:a16="http://schemas.microsoft.com/office/drawing/2014/main" id="{F941258C-E263-04BA-0C6F-4552D3138944}"/>
              </a:ext>
            </a:extLst>
          </p:cNvPr>
          <p:cNvSpPr>
            <a:spLocks noGrp="1"/>
          </p:cNvSpPr>
          <p:nvPr>
            <p:ph idx="1"/>
          </p:nvPr>
        </p:nvSpPr>
        <p:spPr>
          <a:xfrm>
            <a:off x="389787" y="1283571"/>
            <a:ext cx="9329913" cy="5447903"/>
          </a:xfrm>
        </p:spPr>
        <p:txBody>
          <a:bodyPr vert="horz" lIns="91440" tIns="45720" rIns="91440" bIns="45720" rtlCol="0" anchor="t">
            <a:normAutofit fontScale="92500" lnSpcReduction="20000"/>
          </a:bodyPr>
          <a:lstStyle/>
          <a:p>
            <a:pPr marL="0" indent="0">
              <a:buNone/>
            </a:pPr>
            <a:r>
              <a:rPr lang="en-GB" u="sng" dirty="0"/>
              <a:t>Every day</a:t>
            </a:r>
          </a:p>
          <a:p>
            <a:r>
              <a:rPr lang="en-GB" dirty="0"/>
              <a:t>A named bookbag (this will be empty to start with) One will be provided for you.</a:t>
            </a:r>
          </a:p>
          <a:p>
            <a:r>
              <a:rPr lang="en-GB" dirty="0"/>
              <a:t>A named water bottle</a:t>
            </a:r>
          </a:p>
          <a:p>
            <a:r>
              <a:rPr lang="en-GB" dirty="0"/>
              <a:t>A coat</a:t>
            </a:r>
          </a:p>
          <a:p>
            <a:r>
              <a:rPr lang="en-GB" dirty="0"/>
              <a:t>Extra clothing for the weather (e.g. sun hat, winter hat/scarf/gloves)</a:t>
            </a:r>
          </a:p>
          <a:p>
            <a:pPr marL="0" indent="0">
              <a:buNone/>
            </a:pPr>
            <a:r>
              <a:rPr lang="en-GB" u="sng" dirty="0"/>
              <a:t>To stay in school</a:t>
            </a:r>
          </a:p>
          <a:p>
            <a:r>
              <a:rPr lang="en-GB" dirty="0"/>
              <a:t>A named PE kit (this will be sent home at half terms for a wash and needs to be returned when your child returns to school)</a:t>
            </a:r>
          </a:p>
          <a:p>
            <a:r>
              <a:rPr lang="en-GB" dirty="0"/>
              <a:t>A pair of named wellies (these will stay in school in year)</a:t>
            </a:r>
          </a:p>
          <a:p>
            <a:pPr marL="0" indent="0">
              <a:buNone/>
            </a:pPr>
            <a:endParaRPr lang="en-GB" dirty="0"/>
          </a:p>
          <a:p>
            <a:pPr marL="0" indent="0">
              <a:buNone/>
            </a:pPr>
            <a:r>
              <a:rPr lang="en-GB" u="sng" dirty="0"/>
              <a:t>Not needed at all in Reception</a:t>
            </a:r>
          </a:p>
          <a:p>
            <a:pPr marL="0" indent="0">
              <a:buNone/>
            </a:pPr>
            <a:r>
              <a:rPr lang="en-GB" dirty="0"/>
              <a:t>pencil cases/pencils/pens/etc. </a:t>
            </a:r>
          </a:p>
          <a:p>
            <a:pPr marL="0" indent="0">
              <a:buNone/>
            </a:pPr>
            <a:endParaRPr lang="en-GB" dirty="0"/>
          </a:p>
          <a:p>
            <a:pPr marL="0" indent="0">
              <a:buNone/>
            </a:pPr>
            <a:endParaRPr lang="en-GB" dirty="0"/>
          </a:p>
          <a:p>
            <a:pPr marL="0" indent="0">
              <a:buNone/>
            </a:pPr>
            <a:r>
              <a:rPr lang="en-GB" dirty="0"/>
              <a:t>Parents must hand any medication to the school office (e.g. asthma pumps) on the day your child starts school. These will be kept in school. </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884333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1">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Shape 27">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7181723" y="609600"/>
            <a:ext cx="4512989" cy="2227730"/>
          </a:xfrm>
        </p:spPr>
        <p:txBody>
          <a:bodyPr anchor="ctr">
            <a:normAutofit/>
          </a:bodyPr>
          <a:lstStyle/>
          <a:p>
            <a:r>
              <a:rPr lang="en-GB">
                <a:solidFill>
                  <a:srgbClr val="FFFFFF"/>
                </a:solidFill>
              </a:rPr>
              <a:t>Home Learning  </a:t>
            </a:r>
          </a:p>
        </p:txBody>
      </p:sp>
      <p:pic>
        <p:nvPicPr>
          <p:cNvPr id="7" name="Graphic 6" descr="Storytelling">
            <a:extLst>
              <a:ext uri="{FF2B5EF4-FFF2-40B4-BE49-F238E27FC236}">
                <a16:creationId xmlns:a16="http://schemas.microsoft.com/office/drawing/2014/main" id="{D7D2158A-76C9-485B-B7A0-3FA4967206F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7251" y="1545062"/>
            <a:ext cx="3856774" cy="3856774"/>
          </a:xfrm>
          <a:prstGeom prst="rect">
            <a:avLst/>
          </a:prstGeom>
        </p:spPr>
      </p:pic>
      <p:sp>
        <p:nvSpPr>
          <p:cNvPr id="3" name="Content Placeholder 2"/>
          <p:cNvSpPr>
            <a:spLocks noGrp="1"/>
          </p:cNvSpPr>
          <p:nvPr>
            <p:ph idx="1"/>
          </p:nvPr>
        </p:nvSpPr>
        <p:spPr>
          <a:xfrm>
            <a:off x="7181725" y="2837329"/>
            <a:ext cx="4512988" cy="3317938"/>
          </a:xfrm>
        </p:spPr>
        <p:txBody>
          <a:bodyPr anchor="t">
            <a:normAutofit/>
          </a:bodyPr>
          <a:lstStyle/>
          <a:p>
            <a:r>
              <a:rPr lang="en-GB" dirty="0">
                <a:solidFill>
                  <a:srgbClr val="FFFFFF"/>
                </a:solidFill>
              </a:rPr>
              <a:t>From an early age we expect children to carry on learning at home with parents / carers. </a:t>
            </a:r>
          </a:p>
          <a:p>
            <a:r>
              <a:rPr lang="en-GB" dirty="0">
                <a:solidFill>
                  <a:srgbClr val="FFFFFF"/>
                </a:solidFill>
              </a:rPr>
              <a:t>Evidence shows parental support is key to pupil progress.</a:t>
            </a:r>
          </a:p>
          <a:p>
            <a:r>
              <a:rPr lang="en-US" dirty="0">
                <a:solidFill>
                  <a:srgbClr val="FFFFFF"/>
                </a:solidFill>
              </a:rPr>
              <a:t>In Reception home learning is reading or sharing a book at home for 10 minutes per day as well as learning tricky words.</a:t>
            </a:r>
            <a:endParaRPr lang="en-GB" dirty="0">
              <a:solidFill>
                <a:srgbClr val="FFFFFF"/>
              </a:solidFill>
            </a:endParaRPr>
          </a:p>
        </p:txBody>
      </p:sp>
    </p:spTree>
    <p:extLst>
      <p:ext uri="{BB962C8B-B14F-4D97-AF65-F5344CB8AC3E}">
        <p14:creationId xmlns:p14="http://schemas.microsoft.com/office/powerpoint/2010/main" val="1873439852"/>
      </p:ext>
    </p:extLst>
  </p:cSld>
  <p:clrMapOvr>
    <a:masterClrMapping/>
  </p:clrMapOvr>
  <mc:AlternateContent xmlns:mc="http://schemas.openxmlformats.org/markup-compatibility/2006" xmlns:p14="http://schemas.microsoft.com/office/powerpoint/2010/main">
    <mc:Choice Requires="p14">
      <p:transition spd="slow" p14:dur="2000" advTm="13160"/>
    </mc:Choice>
    <mc:Fallback xmlns="">
      <p:transition spd="slow" advTm="1316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43467" y="816638"/>
            <a:ext cx="3367359" cy="5224724"/>
          </a:xfrm>
        </p:spPr>
        <p:txBody>
          <a:bodyPr anchor="ctr">
            <a:normAutofit/>
          </a:bodyPr>
          <a:lstStyle/>
          <a:p>
            <a:r>
              <a:rPr lang="en-GB" dirty="0"/>
              <a:t>What skills should I get my child to work on over the summer which will help them?</a:t>
            </a:r>
          </a:p>
        </p:txBody>
      </p:sp>
      <p:pic>
        <p:nvPicPr>
          <p:cNvPr id="9" name="Picture 8">
            <a:extLst>
              <a:ext uri="{FF2B5EF4-FFF2-40B4-BE49-F238E27FC236}">
                <a16:creationId xmlns:a16="http://schemas.microsoft.com/office/drawing/2014/main" id="{14093525-0F8F-5B5A-E413-39D99BB16C57}"/>
              </a:ext>
            </a:extLst>
          </p:cNvPr>
          <p:cNvPicPr>
            <a:picLocks noChangeAspect="1"/>
          </p:cNvPicPr>
          <p:nvPr/>
        </p:nvPicPr>
        <p:blipFill>
          <a:blip r:embed="rId3"/>
          <a:stretch>
            <a:fillRect/>
          </a:stretch>
        </p:blipFill>
        <p:spPr>
          <a:xfrm>
            <a:off x="4472783" y="314939"/>
            <a:ext cx="6599610" cy="6336583"/>
          </a:xfrm>
          <a:prstGeom prst="rect">
            <a:avLst/>
          </a:prstGeom>
        </p:spPr>
      </p:pic>
    </p:spTree>
    <p:extLst>
      <p:ext uri="{BB962C8B-B14F-4D97-AF65-F5344CB8AC3E}">
        <p14:creationId xmlns:p14="http://schemas.microsoft.com/office/powerpoint/2010/main" val="1528102294"/>
      </p:ext>
    </p:extLst>
  </p:cSld>
  <p:clrMapOvr>
    <a:masterClrMapping/>
  </p:clrMapOvr>
  <mc:AlternateContent xmlns:mc="http://schemas.openxmlformats.org/markup-compatibility/2006" xmlns:p14="http://schemas.microsoft.com/office/powerpoint/2010/main">
    <mc:Choice Requires="p14">
      <p:transition spd="slow" p14:dur="2000" advTm="14704"/>
    </mc:Choice>
    <mc:Fallback xmlns="">
      <p:transition spd="slow" advTm="1470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3" name="Group 62">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64" name="Straight Connector 63">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5" name="Straight Connector 64">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6"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7"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8" name="Isosceles Triangle 67">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9"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0"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1"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2" name="Isosceles Triangle 71">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3" name="Isosceles Triangle 72">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36" name="Picture 35" descr="A picture containing drawing&#10;&#10;Description automatically generated">
            <a:extLst>
              <a:ext uri="{FF2B5EF4-FFF2-40B4-BE49-F238E27FC236}">
                <a16:creationId xmlns:a16="http://schemas.microsoft.com/office/drawing/2014/main" id="{DDA23EBB-5D90-490B-9D9E-B67210D479C4}"/>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9091" t="17809"/>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4" name="Title 3">
            <a:extLst>
              <a:ext uri="{FF2B5EF4-FFF2-40B4-BE49-F238E27FC236}">
                <a16:creationId xmlns:a16="http://schemas.microsoft.com/office/drawing/2014/main" id="{9F746EB7-F530-4A8F-888B-33B8ED1F8D81}"/>
              </a:ext>
            </a:extLst>
          </p:cNvPr>
          <p:cNvSpPr>
            <a:spLocks noGrp="1"/>
          </p:cNvSpPr>
          <p:nvPr>
            <p:ph type="title"/>
          </p:nvPr>
        </p:nvSpPr>
        <p:spPr>
          <a:xfrm>
            <a:off x="769508" y="3159534"/>
            <a:ext cx="4088190" cy="2369093"/>
          </a:xfrm>
        </p:spPr>
        <p:txBody>
          <a:bodyPr vert="horz" lIns="91440" tIns="45720" rIns="91440" bIns="45720" rtlCol="0" anchor="b">
            <a:noAutofit/>
          </a:bodyPr>
          <a:lstStyle/>
          <a:p>
            <a:pPr algn="ctr">
              <a:lnSpc>
                <a:spcPct val="90000"/>
              </a:lnSpc>
            </a:pPr>
            <a:r>
              <a:rPr lang="en-US" sz="2400" dirty="0"/>
              <a:t>Everyone at </a:t>
            </a:r>
            <a:r>
              <a:rPr lang="en-US" sz="2400" dirty="0" err="1"/>
              <a:t>Purford</a:t>
            </a:r>
            <a:r>
              <a:rPr lang="en-US" sz="2400" dirty="0"/>
              <a:t> Green is looking forward to welcoming you all to our community. </a:t>
            </a:r>
            <a:br>
              <a:rPr lang="en-US" sz="2400" dirty="0"/>
            </a:br>
            <a:br>
              <a:rPr lang="en-US" sz="2400" dirty="0"/>
            </a:br>
            <a:r>
              <a:rPr lang="en-US" sz="2400" dirty="0"/>
              <a:t>Please sign up for a home visit if your child does not already attend our nursery.</a:t>
            </a:r>
            <a:br>
              <a:rPr lang="en-US" sz="2400" dirty="0"/>
            </a:br>
            <a:br>
              <a:rPr lang="en-US" sz="2400" dirty="0"/>
            </a:br>
            <a:r>
              <a:rPr lang="en-US" sz="2400" dirty="0"/>
              <a:t>Please chat to </a:t>
            </a:r>
            <a:r>
              <a:rPr lang="en-US" sz="2400" dirty="0" err="1"/>
              <a:t>Mrs</a:t>
            </a:r>
            <a:r>
              <a:rPr lang="en-US" sz="2400" dirty="0"/>
              <a:t> Madge if you feel your child would benefit from any extra support.</a:t>
            </a:r>
            <a:br>
              <a:rPr lang="en-US" sz="2400" dirty="0"/>
            </a:br>
            <a:br>
              <a:rPr lang="en-US" sz="2400" dirty="0"/>
            </a:br>
            <a:r>
              <a:rPr lang="en-US" sz="2400" dirty="0"/>
              <a:t>We are here to answer any questions you may have.</a:t>
            </a:r>
          </a:p>
        </p:txBody>
      </p:sp>
      <p:cxnSp>
        <p:nvCxnSpPr>
          <p:cNvPr id="75" name="Straight Connector 74">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7" name="Straight Connector 76">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9"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1"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3"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5"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7"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9"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1"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017842301"/>
      </p:ext>
    </p:extLst>
  </p:cSld>
  <p:clrMapOvr>
    <a:masterClrMapping/>
  </p:clrMapOvr>
  <mc:AlternateContent xmlns:mc="http://schemas.openxmlformats.org/markup-compatibility/2006" xmlns:p14="http://schemas.microsoft.com/office/powerpoint/2010/main">
    <mc:Choice Requires="p14">
      <p:transition spd="slow" p14:dur="2000" advTm="8644"/>
    </mc:Choice>
    <mc:Fallback xmlns="">
      <p:transition spd="slow" advTm="8644"/>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a0bd795c-b802-4183-956a-f52388e1b211" xsi:nil="true"/>
    <lcf76f155ced4ddcb4097134ff3c332f xmlns="43abb9af-78ad-4288-9319-515d013af9df">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114D3AE40F4784186A78900FECCCE40" ma:contentTypeVersion="18" ma:contentTypeDescription="Create a new document." ma:contentTypeScope="" ma:versionID="63f56a864a3fa48a00330a55fd08c9f8">
  <xsd:schema xmlns:xsd="http://www.w3.org/2001/XMLSchema" xmlns:xs="http://www.w3.org/2001/XMLSchema" xmlns:p="http://schemas.microsoft.com/office/2006/metadata/properties" xmlns:ns2="43abb9af-78ad-4288-9319-515d013af9df" xmlns:ns3="a0bd795c-b802-4183-956a-f52388e1b211" targetNamespace="http://schemas.microsoft.com/office/2006/metadata/properties" ma:root="true" ma:fieldsID="15c3cedb5c58d6e235686cd07f89f49c" ns2:_="" ns3:_="">
    <xsd:import namespace="43abb9af-78ad-4288-9319-515d013af9df"/>
    <xsd:import namespace="a0bd795c-b802-4183-956a-f52388e1b21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3abb9af-78ad-4288-9319-515d013af9d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0bd795c-b802-4183-956a-f52388e1b21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c16370d4-07ca-491f-818c-61abb8712689}" ma:internalName="TaxCatchAll" ma:showField="CatchAllData" ma:web="a0bd795c-b802-4183-956a-f52388e1b2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C24EE2B-5A66-48BB-9821-3E36F73EE6F3}">
  <ds:schemaRefs>
    <ds:schemaRef ds:uri="http://schemas.microsoft.com/sharepoint/v3/contenttype/forms"/>
  </ds:schemaRefs>
</ds:datastoreItem>
</file>

<file path=customXml/itemProps2.xml><?xml version="1.0" encoding="utf-8"?>
<ds:datastoreItem xmlns:ds="http://schemas.openxmlformats.org/officeDocument/2006/customXml" ds:itemID="{EF9808F5-F4FD-4204-94DE-8F6D39DEDF8B}">
  <ds:schemaRefs>
    <ds:schemaRef ds:uri="http://purl.org/dc/terms/"/>
    <ds:schemaRef ds:uri="http://purl.org/dc/dcmitype/"/>
    <ds:schemaRef ds:uri="43abb9af-78ad-4288-9319-515d013af9df"/>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a0bd795c-b802-4183-956a-f52388e1b211"/>
    <ds:schemaRef ds:uri="http://www.w3.org/XML/1998/namespace"/>
  </ds:schemaRefs>
</ds:datastoreItem>
</file>

<file path=customXml/itemProps3.xml><?xml version="1.0" encoding="utf-8"?>
<ds:datastoreItem xmlns:ds="http://schemas.openxmlformats.org/officeDocument/2006/customXml" ds:itemID="{D89D7056-7D19-41E2-ADAF-91C565F7ADCF}">
  <ds:schemaRefs>
    <ds:schemaRef ds:uri="http://schemas.microsoft.com/office/2006/metadata/contentType"/>
    <ds:schemaRef ds:uri="http://schemas.microsoft.com/office/2006/metadata/properties/metaAttributes"/>
    <ds:schemaRef ds:uri="http://www.w3.org/2000/xmlns/"/>
    <ds:schemaRef ds:uri="http://www.w3.org/2001/XMLSchema"/>
    <ds:schemaRef ds:uri="43abb9af-78ad-4288-9319-515d013af9df"/>
    <ds:schemaRef ds:uri="a0bd795c-b802-4183-956a-f52388e1b211"/>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987</TotalTime>
  <Words>2123</Words>
  <Application>Microsoft Office PowerPoint</Application>
  <PresentationFormat>Widescreen</PresentationFormat>
  <Paragraphs>163</Paragraphs>
  <Slides>22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Aptos</vt:lpstr>
      <vt:lpstr>Arial</vt:lpstr>
      <vt:lpstr>Tempus Sans ITC</vt:lpstr>
      <vt:lpstr>Trebuchet MS</vt:lpstr>
      <vt:lpstr>Wingdings 3</vt:lpstr>
      <vt:lpstr>Facet</vt:lpstr>
      <vt:lpstr>Welcome to Purford Green </vt:lpstr>
      <vt:lpstr>Key staff </vt:lpstr>
      <vt:lpstr>School uniform </vt:lpstr>
      <vt:lpstr>PE Kit</vt:lpstr>
      <vt:lpstr>Start of the of the day </vt:lpstr>
      <vt:lpstr>Attendance </vt:lpstr>
      <vt:lpstr>     </vt:lpstr>
      <vt:lpstr>Contact Details </vt:lpstr>
      <vt:lpstr>School Meals </vt:lpstr>
      <vt:lpstr>Packed Lunch </vt:lpstr>
      <vt:lpstr> Payment       System </vt:lpstr>
      <vt:lpstr>Snacks</vt:lpstr>
      <vt:lpstr>Inclusion Team</vt:lpstr>
      <vt:lpstr>Support for your child</vt:lpstr>
      <vt:lpstr>Communication from you to us  </vt:lpstr>
      <vt:lpstr>Our communication to you </vt:lpstr>
      <vt:lpstr>Trips / Life Experiences / Life Skills</vt:lpstr>
      <vt:lpstr>What does a typical day in EYFS look like?</vt:lpstr>
      <vt:lpstr>What does my child need to bring to school?</vt:lpstr>
      <vt:lpstr>Home Learning  </vt:lpstr>
      <vt:lpstr>What skills should I get my child to work on over the summer which will help them?</vt:lpstr>
      <vt:lpstr>Everyone at Purford Green is looking forward to welcoming you all to our community.   Please sign up for a home visit if your child does not already attend our nursery.  Please chat to Mrs Madge if you feel your child would benefit from any extra support.  We are here to answer any questions you may have.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Purford Green</dc:title>
  <dc:creator>Emma Bloomfield</dc:creator>
  <cp:lastModifiedBy>Rachel Thomson</cp:lastModifiedBy>
  <cp:revision>399</cp:revision>
  <cp:lastPrinted>2024-06-26T05:41:55Z</cp:lastPrinted>
  <dcterms:created xsi:type="dcterms:W3CDTF">2020-06-17T08:10:42Z</dcterms:created>
  <dcterms:modified xsi:type="dcterms:W3CDTF">2024-06-26T05:44:05Z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0x010100F114D3AE40F4784186A78900FECCCE40</vt:lpwstr>
  </property>
  <property fmtid="{D5CDD505-2E9C-101B-9397-08002B2CF9AE}" pid="3" name="MediaServiceImageTags">
    <vt:lpwstr/>
  </property>
</Properties>
</file>